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52"/>
  </p:notesMasterIdLst>
  <p:sldIdLst>
    <p:sldId id="256" r:id="rId2"/>
    <p:sldId id="258" r:id="rId3"/>
    <p:sldId id="259" r:id="rId4"/>
    <p:sldId id="260" r:id="rId5"/>
    <p:sldId id="261" r:id="rId6"/>
    <p:sldId id="262" r:id="rId7"/>
    <p:sldId id="273" r:id="rId8"/>
    <p:sldId id="263" r:id="rId9"/>
    <p:sldId id="267" r:id="rId10"/>
    <p:sldId id="268" r:id="rId11"/>
    <p:sldId id="270" r:id="rId12"/>
    <p:sldId id="271" r:id="rId13"/>
    <p:sldId id="275" r:id="rId14"/>
    <p:sldId id="272" r:id="rId15"/>
    <p:sldId id="281" r:id="rId16"/>
    <p:sldId id="279" r:id="rId17"/>
    <p:sldId id="283" r:id="rId18"/>
    <p:sldId id="285" r:id="rId19"/>
    <p:sldId id="276" r:id="rId20"/>
    <p:sldId id="277" r:id="rId21"/>
    <p:sldId id="286" r:id="rId22"/>
    <p:sldId id="287" r:id="rId23"/>
    <p:sldId id="288" r:id="rId24"/>
    <p:sldId id="290" r:id="rId25"/>
    <p:sldId id="317" r:id="rId26"/>
    <p:sldId id="299" r:id="rId27"/>
    <p:sldId id="315" r:id="rId28"/>
    <p:sldId id="300" r:id="rId29"/>
    <p:sldId id="318" r:id="rId30"/>
    <p:sldId id="301" r:id="rId31"/>
    <p:sldId id="319" r:id="rId32"/>
    <p:sldId id="303" r:id="rId33"/>
    <p:sldId id="305" r:id="rId34"/>
    <p:sldId id="306" r:id="rId35"/>
    <p:sldId id="307" r:id="rId36"/>
    <p:sldId id="294" r:id="rId37"/>
    <p:sldId id="309" r:id="rId38"/>
    <p:sldId id="308" r:id="rId39"/>
    <p:sldId id="310" r:id="rId40"/>
    <p:sldId id="322" r:id="rId41"/>
    <p:sldId id="321" r:id="rId42"/>
    <p:sldId id="311" r:id="rId43"/>
    <p:sldId id="327" r:id="rId44"/>
    <p:sldId id="331" r:id="rId45"/>
    <p:sldId id="330" r:id="rId46"/>
    <p:sldId id="328" r:id="rId47"/>
    <p:sldId id="332" r:id="rId48"/>
    <p:sldId id="293" r:id="rId49"/>
    <p:sldId id="312" r:id="rId50"/>
    <p:sldId id="333" r:id="rId51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中間スタイル 4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69CF1AB2-1976-4502-BF36-3FF5EA218861}" styleName="中間スタイル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テーマ スタイル 2 - アクセント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テーマ スタイル 2 - アクセント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B4B98B0-60AC-42C2-AFA5-B58CD77FA1E5}" styleName="淡色スタイル 1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66" autoAdjust="0"/>
    <p:restoredTop sz="93304" autoAdjust="0"/>
  </p:normalViewPr>
  <p:slideViewPr>
    <p:cSldViewPr snapToGrid="0">
      <p:cViewPr varScale="1">
        <p:scale>
          <a:sx n="79" d="100"/>
          <a:sy n="79" d="100"/>
        </p:scale>
        <p:origin x="1296" y="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42710"/>
    </p:cViewPr>
  </p:outlineViewPr>
  <p:notesTextViewPr>
    <p:cViewPr>
      <p:scale>
        <a:sx n="66" d="100"/>
        <a:sy n="66" d="100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3082" y="3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C4A0DF-5E36-4059-BAAC-D73C0B6FE57D}" type="datetimeFigureOut">
              <a:rPr kumimoji="1" lang="ja-JP" altLang="en-US" smtClean="0"/>
              <a:t>2015/12/2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2E04AA-275D-4B04-A71F-D5A4BDCD491F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547650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E04AA-275D-4B04-A71F-D5A4BDCD491F}" type="slidenum">
              <a:rPr kumimoji="1" lang="ja-JP" altLang="en-US" smtClean="0"/>
              <a:t>1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325255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E04AA-275D-4B04-A71F-D5A4BDCD491F}" type="slidenum">
              <a:rPr kumimoji="1" lang="ja-JP" altLang="en-US" smtClean="0"/>
              <a:t>10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688214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E04AA-275D-4B04-A71F-D5A4BDCD491F}" type="slidenum">
              <a:rPr kumimoji="1" lang="ja-JP" altLang="en-US" smtClean="0"/>
              <a:t>11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877869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E04AA-275D-4B04-A71F-D5A4BDCD491F}" type="slidenum">
              <a:rPr kumimoji="1" lang="ja-JP" altLang="en-US" smtClean="0"/>
              <a:t>12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3291769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E04AA-275D-4B04-A71F-D5A4BDCD491F}" type="slidenum">
              <a:rPr kumimoji="1" lang="ja-JP" altLang="en-US" smtClean="0"/>
              <a:t>13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1188893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E04AA-275D-4B04-A71F-D5A4BDCD491F}" type="slidenum">
              <a:rPr kumimoji="1" lang="ja-JP" altLang="en-US" smtClean="0"/>
              <a:t>14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154324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E04AA-275D-4B04-A71F-D5A4BDCD491F}" type="slidenum">
              <a:rPr kumimoji="1" lang="ja-JP" altLang="en-US" smtClean="0"/>
              <a:t>15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3553668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E04AA-275D-4B04-A71F-D5A4BDCD491F}" type="slidenum">
              <a:rPr kumimoji="1" lang="ja-JP" altLang="en-US" smtClean="0"/>
              <a:t>16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4977829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E04AA-275D-4B04-A71F-D5A4BDCD491F}" type="slidenum">
              <a:rPr kumimoji="1" lang="ja-JP" altLang="en-US" smtClean="0"/>
              <a:t>17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1218275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E04AA-275D-4B04-A71F-D5A4BDCD491F}" type="slidenum">
              <a:rPr kumimoji="1" lang="ja-JP" altLang="en-US" smtClean="0"/>
              <a:t>18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8841722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E04AA-275D-4B04-A71F-D5A4BDCD491F}" type="slidenum">
              <a:rPr kumimoji="1" lang="ja-JP" altLang="en-US" smtClean="0"/>
              <a:t>19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880361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E04AA-275D-4B04-A71F-D5A4BDCD491F}" type="slidenum">
              <a:rPr kumimoji="1" lang="ja-JP" altLang="en-US" smtClean="0"/>
              <a:t>2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1300764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E04AA-275D-4B04-A71F-D5A4BDCD491F}" type="slidenum">
              <a:rPr kumimoji="1" lang="ja-JP" altLang="en-US" smtClean="0"/>
              <a:t>20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9420801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E04AA-275D-4B04-A71F-D5A4BDCD491F}" type="slidenum">
              <a:rPr kumimoji="1" lang="ja-JP" altLang="en-US" smtClean="0"/>
              <a:t>21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807394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E04AA-275D-4B04-A71F-D5A4BDCD491F}" type="slidenum">
              <a:rPr kumimoji="1" lang="ja-JP" altLang="en-US" smtClean="0"/>
              <a:t>22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1570890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E04AA-275D-4B04-A71F-D5A4BDCD491F}" type="slidenum">
              <a:rPr kumimoji="1" lang="ja-JP" altLang="en-US" smtClean="0"/>
              <a:t>23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9742982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E04AA-275D-4B04-A71F-D5A4BDCD491F}" type="slidenum">
              <a:rPr kumimoji="1" lang="ja-JP" altLang="en-US" smtClean="0"/>
              <a:t>24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9082062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E04AA-275D-4B04-A71F-D5A4BDCD491F}" type="slidenum">
              <a:rPr kumimoji="1" lang="ja-JP" altLang="en-US" smtClean="0"/>
              <a:t>25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9082062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E04AA-275D-4B04-A71F-D5A4BDCD491F}" type="slidenum">
              <a:rPr kumimoji="1" lang="ja-JP" altLang="en-US" smtClean="0"/>
              <a:t>26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415308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E04AA-275D-4B04-A71F-D5A4BDCD491F}" type="slidenum">
              <a:rPr kumimoji="1" lang="ja-JP" altLang="en-US" smtClean="0"/>
              <a:t>27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415308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E04AA-275D-4B04-A71F-D5A4BDCD491F}" type="slidenum">
              <a:rPr kumimoji="1" lang="ja-JP" altLang="en-US" smtClean="0"/>
              <a:t>28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7482828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E04AA-275D-4B04-A71F-D5A4BDCD491F}" type="slidenum">
              <a:rPr kumimoji="1" lang="ja-JP" altLang="en-US" smtClean="0"/>
              <a:t>29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908206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E04AA-275D-4B04-A71F-D5A4BDCD491F}" type="slidenum">
              <a:rPr kumimoji="1" lang="ja-JP" altLang="en-US" smtClean="0"/>
              <a:t>3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6934369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E04AA-275D-4B04-A71F-D5A4BDCD491F}" type="slidenum">
              <a:rPr kumimoji="1" lang="ja-JP" altLang="en-US" smtClean="0"/>
              <a:t>30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7332507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u="sng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E04AA-275D-4B04-A71F-D5A4BDCD491F}" type="slidenum">
              <a:rPr kumimoji="1" lang="ja-JP" altLang="en-US" smtClean="0"/>
              <a:t>31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9082062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E04AA-275D-4B04-A71F-D5A4BDCD491F}" type="slidenum">
              <a:rPr kumimoji="1" lang="ja-JP" altLang="en-US" smtClean="0"/>
              <a:t>32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2658576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E04AA-275D-4B04-A71F-D5A4BDCD491F}" type="slidenum">
              <a:rPr kumimoji="1" lang="ja-JP" altLang="en-US" smtClean="0"/>
              <a:t>33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6586079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E04AA-275D-4B04-A71F-D5A4BDCD491F}" type="slidenum">
              <a:rPr kumimoji="1" lang="ja-JP" altLang="en-US" smtClean="0"/>
              <a:t>34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7817495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E04AA-275D-4B04-A71F-D5A4BDCD491F}" type="slidenum">
              <a:rPr kumimoji="1" lang="ja-JP" altLang="en-US" smtClean="0"/>
              <a:t>35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12159042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ja-JP" sz="1200" u="sng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E04AA-275D-4B04-A71F-D5A4BDCD491F}" type="slidenum">
              <a:rPr kumimoji="1" lang="ja-JP" altLang="en-US" smtClean="0"/>
              <a:t>36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45813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E04AA-275D-4B04-A71F-D5A4BDCD491F}" type="slidenum">
              <a:rPr kumimoji="1" lang="ja-JP" altLang="en-US" smtClean="0"/>
              <a:t>37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62193775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E04AA-275D-4B04-A71F-D5A4BDCD491F}" type="slidenum">
              <a:rPr kumimoji="1" lang="ja-JP" altLang="en-US" smtClean="0"/>
              <a:t>38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99935587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E04AA-275D-4B04-A71F-D5A4BDCD491F}" type="slidenum">
              <a:rPr kumimoji="1" lang="ja-JP" altLang="en-US" smtClean="0"/>
              <a:t>39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413838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u="sng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E04AA-275D-4B04-A71F-D5A4BDCD491F}" type="slidenum">
              <a:rPr kumimoji="1" lang="ja-JP" altLang="en-US" smtClean="0"/>
              <a:t>4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422258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ja-JP" sz="1200" u="sng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E04AA-275D-4B04-A71F-D5A4BDCD491F}" type="slidenum">
              <a:rPr kumimoji="1" lang="ja-JP" altLang="en-US" smtClean="0"/>
              <a:t>40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07189953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E04AA-275D-4B04-A71F-D5A4BDCD491F}" type="slidenum">
              <a:rPr kumimoji="1" lang="ja-JP" altLang="en-US" smtClean="0"/>
              <a:t>41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25232377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ja-JP" sz="1200" u="non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E04AA-275D-4B04-A71F-D5A4BDCD491F}" type="slidenum">
              <a:rPr kumimoji="1" lang="ja-JP" altLang="en-US" smtClean="0"/>
              <a:t>42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07189953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ja-JP" sz="1200" u="non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E04AA-275D-4B04-A71F-D5A4BDCD491F}" type="slidenum">
              <a:rPr kumimoji="1" lang="ja-JP" altLang="en-US" smtClean="0"/>
              <a:t>43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07189953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ja-JP" sz="1200" u="non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E04AA-275D-4B04-A71F-D5A4BDCD491F}" type="slidenum">
              <a:rPr kumimoji="1" lang="ja-JP" altLang="en-US" smtClean="0"/>
              <a:t>44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07189953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ja-JP" sz="1200" u="non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E04AA-275D-4B04-A71F-D5A4BDCD491F}" type="slidenum">
              <a:rPr kumimoji="1" lang="ja-JP" altLang="en-US" smtClean="0"/>
              <a:t>45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07189953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E04AA-275D-4B04-A71F-D5A4BDCD491F}" type="slidenum">
              <a:rPr kumimoji="1" lang="ja-JP" altLang="en-US" smtClean="0"/>
              <a:t>46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25232377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E04AA-275D-4B04-A71F-D5A4BDCD491F}" type="slidenum">
              <a:rPr kumimoji="1" lang="ja-JP" altLang="en-US" smtClean="0"/>
              <a:t>47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25232377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E04AA-275D-4B04-A71F-D5A4BDCD491F}" type="slidenum">
              <a:rPr kumimoji="1" lang="ja-JP" altLang="en-US" smtClean="0"/>
              <a:t>48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25232377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E04AA-275D-4B04-A71F-D5A4BDCD491F}" type="slidenum">
              <a:rPr kumimoji="1" lang="ja-JP" altLang="en-US" smtClean="0"/>
              <a:t>49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186688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E04AA-275D-4B04-A71F-D5A4BDCD491F}" type="slidenum">
              <a:rPr kumimoji="1" lang="ja-JP" altLang="en-US" smtClean="0"/>
              <a:t>5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755009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E04AA-275D-4B04-A71F-D5A4BDCD491F}" type="slidenum">
              <a:rPr kumimoji="1" lang="ja-JP" altLang="en-US" smtClean="0"/>
              <a:t>6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646141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E04AA-275D-4B04-A71F-D5A4BDCD491F}" type="slidenum">
              <a:rPr kumimoji="1" lang="ja-JP" altLang="en-US" smtClean="0"/>
              <a:t>7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349313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E04AA-275D-4B04-A71F-D5A4BDCD491F}" type="slidenum">
              <a:rPr kumimoji="1" lang="ja-JP" altLang="en-US" smtClean="0"/>
              <a:t>8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206477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E04AA-275D-4B04-A71F-D5A4BDCD491F}" type="slidenum">
              <a:rPr kumimoji="1" lang="ja-JP" altLang="en-US" smtClean="0"/>
              <a:t>9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688029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E0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フッター プレースホルダー 1"/>
          <p:cNvSpPr txBox="1">
            <a:spLocks/>
          </p:cNvSpPr>
          <p:nvPr/>
        </p:nvSpPr>
        <p:spPr>
          <a:xfrm>
            <a:off x="7514446" y="6687751"/>
            <a:ext cx="1387559" cy="138499"/>
          </a:xfrm>
          <a:prstGeom prst="rect">
            <a:avLst/>
          </a:prstGeom>
        </p:spPr>
        <p:txBody>
          <a:bodyPr vert="horz" wrap="none" lIns="91440" tIns="45720" rIns="0" bIns="0" rtlCol="0" anchor="b" anchorCtr="0">
            <a:spAutoFit/>
          </a:bodyPr>
          <a:lstStyle>
            <a:defPPr>
              <a:defRPr lang="ja-JP"/>
            </a:defPPr>
            <a:lvl1pPr marL="0" algn="r" defTabSz="914400" rtl="0" eaLnBrk="1" fontAlgn="b" latinLnBrk="0" hangingPunct="1">
              <a:defRPr kumimoji="1" sz="600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 smtClean="0">
                <a:solidFill>
                  <a:prstClr val="black"/>
                </a:solidFill>
              </a:rPr>
              <a:t>©2015 Mitsubishi Electric Corporation</a:t>
            </a:r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10" name="タイトル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18" name="日付プレースホルダー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4330C-3421-4088-AEEB-A790DF6F6128}" type="datetime1">
              <a:rPr kumimoji="1" lang="ja-JP" altLang="en-US" smtClean="0"/>
              <a:t>2015/12/2</a:t>
            </a:fld>
            <a:endParaRPr kumimoji="1" lang="ja-JP" altLang="en-US" dirty="0"/>
          </a:p>
        </p:txBody>
      </p:sp>
      <p:sp>
        <p:nvSpPr>
          <p:cNvPr id="20" name="スライド番号プレースホルダー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1B91-F214-4AE8-A6F5-F7E1EDC1D130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428337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7A9F0-5E02-41D5-BA3D-E7A26136E3FE}" type="datetime1">
              <a:rPr kumimoji="1" lang="ja-JP" altLang="en-US" smtClean="0"/>
              <a:t>2015/12/2</a:t>
            </a:fld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1B91-F214-4AE8-A6F5-F7E1EDC1D130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168920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2A9B7-70B9-4C7C-86F8-5714FD93423D}" type="datetime1">
              <a:rPr kumimoji="1" lang="ja-JP" altLang="en-US" smtClean="0"/>
              <a:t>2015/12/2</a:t>
            </a:fld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1B91-F214-4AE8-A6F5-F7E1EDC1D130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218040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80975" indent="-180975">
              <a:defRPr/>
            </a:lvl1pPr>
            <a:lvl2pPr marL="538163" indent="-269875">
              <a:defRPr/>
            </a:lvl2pPr>
            <a:lvl3pPr marL="719138" indent="-180975">
              <a:defRPr/>
            </a:lvl3pPr>
            <a:lvl4pPr marL="893763" indent="-174625">
              <a:defRPr/>
            </a:lvl4pPr>
            <a:lvl5pPr marL="1163638" indent="-174625">
              <a:defRPr/>
            </a:lvl5pPr>
          </a:lstStyle>
          <a:p>
            <a:pPr lvl="0"/>
            <a:r>
              <a:rPr kumimoji="1" lang="ja-JP" altLang="en-US" dirty="0" smtClean="0"/>
              <a:t>マスター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ED221-8CD5-42B0-A9C2-A9769851330B}" type="datetime1">
              <a:rPr kumimoji="1" lang="ja-JP" altLang="en-US" smtClean="0"/>
              <a:t>2015/12/2</a:t>
            </a:fld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1B91-F214-4AE8-A6F5-F7E1EDC1D130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63815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39774-180E-49EA-B551-B8AD71BE5352}" type="datetime1">
              <a:rPr kumimoji="1" lang="ja-JP" altLang="en-US" smtClean="0"/>
              <a:t>2015/12/2</a:t>
            </a:fld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1B91-F214-4AE8-A6F5-F7E1EDC1D130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721290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90C85-978C-4A44-9547-6EA706B1C9C1}" type="datetime1">
              <a:rPr kumimoji="1" lang="ja-JP" altLang="en-US" smtClean="0"/>
              <a:t>2015/12/2</a:t>
            </a:fld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1B91-F214-4AE8-A6F5-F7E1EDC1D130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605873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37321-86AB-4EC4-A58E-9D7E1C713409}" type="datetime1">
              <a:rPr kumimoji="1" lang="ja-JP" altLang="en-US" smtClean="0"/>
              <a:t>2015/12/2</a:t>
            </a:fld>
            <a:endParaRPr kumimoji="1" lang="ja-JP" altLang="en-US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1B91-F214-4AE8-A6F5-F7E1EDC1D130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831071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9A1C5-9C50-48BA-AE22-3E4058370760}" type="datetime1">
              <a:rPr kumimoji="1" lang="ja-JP" altLang="en-US" smtClean="0"/>
              <a:t>2015/12/2</a:t>
            </a:fld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1B91-F214-4AE8-A6F5-F7E1EDC1D130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797433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55FAD-17B6-490F-AB02-BE38D4BF46FE}" type="datetime1">
              <a:rPr kumimoji="1" lang="ja-JP" altLang="en-US" smtClean="0"/>
              <a:t>2015/12/2</a:t>
            </a:fld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1B91-F214-4AE8-A6F5-F7E1EDC1D130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138592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DF01D-3977-4240-B46B-B87DF75F68DA}" type="datetime1">
              <a:rPr kumimoji="1" lang="ja-JP" altLang="en-US" smtClean="0"/>
              <a:t>2015/12/2</a:t>
            </a:fld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1B91-F214-4AE8-A6F5-F7E1EDC1D130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088874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 dirty="0" smtClean="0"/>
              <a:t>アイコンをクリックして図を追加</a:t>
            </a:r>
            <a:endParaRPr kumimoji="1"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BDE2F-0785-440B-A9E1-CEFFF846E93B}" type="datetime1">
              <a:rPr kumimoji="1" lang="ja-JP" altLang="en-US" smtClean="0"/>
              <a:t>2015/12/2</a:t>
            </a:fld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1B91-F214-4AE8-A6F5-F7E1EDC1D130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104847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 descr="E03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1" name="フッター プレースホルダー 1"/>
          <p:cNvSpPr txBox="1">
            <a:spLocks/>
          </p:cNvSpPr>
          <p:nvPr/>
        </p:nvSpPr>
        <p:spPr>
          <a:xfrm>
            <a:off x="7514446" y="6687751"/>
            <a:ext cx="1387559" cy="138499"/>
          </a:xfrm>
          <a:prstGeom prst="rect">
            <a:avLst/>
          </a:prstGeom>
        </p:spPr>
        <p:txBody>
          <a:bodyPr vert="horz" wrap="none" lIns="91440" tIns="45720" rIns="0" bIns="0" rtlCol="0" anchor="b" anchorCtr="0">
            <a:spAutoFit/>
          </a:bodyPr>
          <a:lstStyle>
            <a:defPPr>
              <a:defRPr lang="ja-JP"/>
            </a:defPPr>
            <a:lvl1pPr marL="0" algn="r" defTabSz="914400" rtl="0" eaLnBrk="1" fontAlgn="b" latinLnBrk="0" hangingPunct="1">
              <a:defRPr kumimoji="1" sz="600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 smtClean="0">
                <a:solidFill>
                  <a:prstClr val="black"/>
                </a:solidFill>
              </a:rPr>
              <a:t>©2015 Mitsubishi Electric Corporation</a:t>
            </a:r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475655" y="188640"/>
            <a:ext cx="7426349" cy="4900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79512" y="908720"/>
            <a:ext cx="8856984" cy="54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 smtClean="0"/>
              <a:t>マスター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54330C-3421-4088-AEEB-A790DF6F6128}" type="datetime1">
              <a:rPr kumimoji="1" lang="ja-JP" altLang="en-US" smtClean="0"/>
              <a:t>2015/12/2</a:t>
            </a:fld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541B91-F214-4AE8-A6F5-F7E1EDC1D130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63243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linux-test-project/ltp/releases/tag/20150420" TargetMode="Externa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hyperlink" Target="http://ltsi.linuxfoundation.org/" TargetMode="External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ltp.sourceforge.net/" TargetMode="External"/><Relationship Id="rId5" Type="http://schemas.openxmlformats.org/officeDocument/2006/relationships/hyperlink" Target="https://bitbucket.org/cogentembedded/jta-public.git" TargetMode="External"/><Relationship Id="rId4" Type="http://schemas.openxmlformats.org/officeDocument/2006/relationships/hyperlink" Target="http://ltsi.linuxfoundation.org/ltsi-test-project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82610" y="2130425"/>
            <a:ext cx="8221133" cy="1470025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How to customize LTSI </a:t>
            </a:r>
            <a:r>
              <a:rPr lang="en-US" altLang="ja-JP" dirty="0"/>
              <a:t>Test </a:t>
            </a:r>
            <a:r>
              <a:rPr lang="en-US" altLang="ja-JP" dirty="0" smtClean="0"/>
              <a:t>Project with LTP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altLang="ja-JP" dirty="0" smtClean="0"/>
              <a:t>Kenji TADANO and K</a:t>
            </a:r>
            <a:r>
              <a:rPr kumimoji="1" lang="en-US" altLang="ja-JP" dirty="0" smtClean="0"/>
              <a:t>engo IBE</a:t>
            </a:r>
          </a:p>
          <a:p>
            <a:r>
              <a:rPr kumimoji="1" lang="en-US" altLang="ja-JP" dirty="0" smtClean="0"/>
              <a:t>Mitsubishi Electric</a:t>
            </a:r>
          </a:p>
          <a:p>
            <a:r>
              <a:rPr lang="en-US" altLang="ja-JP" dirty="0" smtClean="0"/>
              <a:t>13th, November 2015</a:t>
            </a:r>
          </a:p>
          <a:p>
            <a:r>
              <a:rPr kumimoji="1" lang="en-US" altLang="ja-JP" dirty="0" smtClean="0"/>
              <a:t>Japan Technical Jamboree 55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49541B91-F214-4AE8-A6F5-F7E1EDC1D130}" type="slidenum">
              <a:rPr kumimoji="1" lang="ja-JP" altLang="en-US" smtClean="0"/>
              <a:pPr/>
              <a:t>1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35694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sz="3600" dirty="0"/>
              <a:t>How to Customize </a:t>
            </a:r>
            <a:r>
              <a:rPr lang="en-US" altLang="ja-JP" sz="3600" dirty="0" smtClean="0"/>
              <a:t>?(</a:t>
            </a:r>
            <a:r>
              <a:rPr lang="en-US" altLang="ja-JP" sz="3600" dirty="0"/>
              <a:t>Raspberry pi  </a:t>
            </a:r>
            <a:r>
              <a:rPr lang="en-US" altLang="ja-JP" sz="3600" dirty="0" smtClean="0"/>
              <a:t>2)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Make </a:t>
            </a:r>
            <a:r>
              <a:rPr lang="en-US" altLang="ja-JP" dirty="0"/>
              <a:t>the </a:t>
            </a:r>
            <a:r>
              <a:rPr lang="en-US" altLang="ja-JP" dirty="0" smtClean="0"/>
              <a:t>SDK (Cont’d)</a:t>
            </a:r>
          </a:p>
          <a:p>
            <a:pPr lvl="1"/>
            <a:r>
              <a:rPr lang="en-US" altLang="ja-JP" dirty="0"/>
              <a:t>Setting to </a:t>
            </a:r>
            <a:r>
              <a:rPr lang="en-US" altLang="ja-JP" dirty="0" smtClean="0"/>
              <a:t>build(Cont’d</a:t>
            </a:r>
            <a:r>
              <a:rPr lang="en-US" altLang="ja-JP" dirty="0"/>
              <a:t>)</a:t>
            </a:r>
            <a:endParaRPr lang="en-US" altLang="ja-JP" dirty="0" smtClean="0"/>
          </a:p>
          <a:p>
            <a:pPr lvl="2"/>
            <a:r>
              <a:rPr lang="en-US" altLang="ja-JP" dirty="0" smtClean="0"/>
              <a:t>Configure </a:t>
            </a:r>
            <a:r>
              <a:rPr lang="en-US" altLang="ja-JP" dirty="0"/>
              <a:t>bblayers.conf for meta-</a:t>
            </a:r>
            <a:r>
              <a:rPr lang="en-US" altLang="ja-JP" dirty="0" err="1"/>
              <a:t>raspberrypi</a:t>
            </a:r>
            <a:r>
              <a:rPr lang="en-US" altLang="ja-JP" b="1" dirty="0"/>
              <a:t> </a:t>
            </a:r>
            <a:r>
              <a:rPr lang="en-US" altLang="ja-JP" dirty="0" smtClean="0"/>
              <a:t> </a:t>
            </a:r>
            <a:r>
              <a:rPr lang="en-US" altLang="ja-JP" dirty="0"/>
              <a:t>&amp; </a:t>
            </a:r>
            <a:r>
              <a:rPr lang="en-US" altLang="ja-JP" dirty="0" smtClean="0"/>
              <a:t>meta-jta</a:t>
            </a:r>
            <a:endParaRPr kumimoji="1" lang="en-US" altLang="ja-JP" dirty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pPr lvl="1"/>
            <a:endParaRPr kumimoji="1" lang="en-US" altLang="ja-JP" dirty="0" smtClean="0"/>
          </a:p>
          <a:p>
            <a:pPr lvl="2"/>
            <a:r>
              <a:rPr lang="en-US" altLang="ja-JP" dirty="0" smtClean="0"/>
              <a:t>Configure </a:t>
            </a:r>
            <a:r>
              <a:rPr lang="en-US" altLang="ja-JP" dirty="0" err="1" smtClean="0"/>
              <a:t>local.conf</a:t>
            </a:r>
            <a:r>
              <a:rPr lang="en-US" altLang="ja-JP" dirty="0" smtClean="0"/>
              <a:t> </a:t>
            </a:r>
            <a:r>
              <a:rPr lang="en-US" altLang="ja-JP" dirty="0"/>
              <a:t>for meta-</a:t>
            </a:r>
            <a:r>
              <a:rPr lang="en-US" altLang="ja-JP" dirty="0" err="1"/>
              <a:t>raspberrypi</a:t>
            </a:r>
            <a:r>
              <a:rPr lang="en-US" altLang="ja-JP" dirty="0"/>
              <a:t> &amp; meta-jta</a:t>
            </a:r>
          </a:p>
          <a:p>
            <a:pPr lvl="1"/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6" name="正方形/長方形 5"/>
          <p:cNvSpPr/>
          <p:nvPr/>
        </p:nvSpPr>
        <p:spPr>
          <a:xfrm>
            <a:off x="1106904" y="2401065"/>
            <a:ext cx="7537101" cy="17593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r>
              <a:rPr lang="en-US" altLang="ja-JP" dirty="0" smtClean="0"/>
              <a:t>BBLAYERS </a:t>
            </a:r>
            <a:r>
              <a:rPr lang="en-US" altLang="ja-JP" dirty="0"/>
              <a:t>?= " \</a:t>
            </a:r>
            <a:endParaRPr lang="ja-JP" altLang="ja-JP" dirty="0"/>
          </a:p>
          <a:p>
            <a:r>
              <a:rPr lang="en-US" altLang="ja-JP" dirty="0"/>
              <a:t>  /home/melco/</a:t>
            </a:r>
            <a:r>
              <a:rPr lang="en-US" altLang="ja-JP" dirty="0" err="1"/>
              <a:t>sdk</a:t>
            </a:r>
            <a:r>
              <a:rPr lang="en-US" altLang="ja-JP" dirty="0"/>
              <a:t>/</a:t>
            </a:r>
            <a:r>
              <a:rPr lang="en-US" altLang="ja-JP" dirty="0" err="1"/>
              <a:t>yocto</a:t>
            </a:r>
            <a:r>
              <a:rPr lang="en-US" altLang="ja-JP" dirty="0"/>
              <a:t>/poky/meta \</a:t>
            </a:r>
            <a:endParaRPr lang="ja-JP" altLang="ja-JP" dirty="0"/>
          </a:p>
          <a:p>
            <a:r>
              <a:rPr lang="en-US" altLang="ja-JP" dirty="0"/>
              <a:t>  /home/</a:t>
            </a:r>
            <a:r>
              <a:rPr lang="en-US" altLang="ja-JP" dirty="0" err="1"/>
              <a:t>melco</a:t>
            </a:r>
            <a:r>
              <a:rPr lang="en-US" altLang="ja-JP" dirty="0"/>
              <a:t>/</a:t>
            </a:r>
            <a:r>
              <a:rPr lang="en-US" altLang="ja-JP" dirty="0" err="1"/>
              <a:t>sdk</a:t>
            </a:r>
            <a:r>
              <a:rPr lang="en-US" altLang="ja-JP" dirty="0"/>
              <a:t>/</a:t>
            </a:r>
            <a:r>
              <a:rPr lang="en-US" altLang="ja-JP" dirty="0" err="1"/>
              <a:t>yocto</a:t>
            </a:r>
            <a:r>
              <a:rPr lang="en-US" altLang="ja-JP" dirty="0"/>
              <a:t>/poky/meta-</a:t>
            </a:r>
            <a:r>
              <a:rPr lang="en-US" altLang="ja-JP" dirty="0" err="1"/>
              <a:t>yocto</a:t>
            </a:r>
            <a:r>
              <a:rPr lang="en-US" altLang="ja-JP" dirty="0"/>
              <a:t> \</a:t>
            </a:r>
            <a:endParaRPr lang="ja-JP" altLang="ja-JP" dirty="0"/>
          </a:p>
          <a:p>
            <a:r>
              <a:rPr lang="en-US" altLang="ja-JP" dirty="0"/>
              <a:t>  /home/</a:t>
            </a:r>
            <a:r>
              <a:rPr lang="en-US" altLang="ja-JP" dirty="0" err="1"/>
              <a:t>melco</a:t>
            </a:r>
            <a:r>
              <a:rPr lang="en-US" altLang="ja-JP" dirty="0"/>
              <a:t>/</a:t>
            </a:r>
            <a:r>
              <a:rPr lang="en-US" altLang="ja-JP" dirty="0" err="1"/>
              <a:t>sdk</a:t>
            </a:r>
            <a:r>
              <a:rPr lang="en-US" altLang="ja-JP" dirty="0"/>
              <a:t>/</a:t>
            </a:r>
            <a:r>
              <a:rPr lang="en-US" altLang="ja-JP" dirty="0" err="1"/>
              <a:t>yocto</a:t>
            </a:r>
            <a:r>
              <a:rPr lang="en-US" altLang="ja-JP" dirty="0"/>
              <a:t>/poky/meta-</a:t>
            </a:r>
            <a:r>
              <a:rPr lang="en-US" altLang="ja-JP" dirty="0" err="1"/>
              <a:t>yocto</a:t>
            </a:r>
            <a:r>
              <a:rPr lang="en-US" altLang="ja-JP" dirty="0"/>
              <a:t>-</a:t>
            </a:r>
            <a:r>
              <a:rPr lang="en-US" altLang="ja-JP" dirty="0" err="1"/>
              <a:t>bsp</a:t>
            </a:r>
            <a:r>
              <a:rPr lang="en-US" altLang="ja-JP" dirty="0"/>
              <a:t> \</a:t>
            </a:r>
            <a:endParaRPr lang="ja-JP" altLang="ja-JP" dirty="0"/>
          </a:p>
          <a:p>
            <a:r>
              <a:rPr lang="en-US" altLang="ja-JP" b="1" dirty="0"/>
              <a:t>  </a:t>
            </a:r>
            <a:r>
              <a:rPr lang="en-US" altLang="ja-JP" b="1" dirty="0">
                <a:solidFill>
                  <a:srgbClr val="3366FF"/>
                </a:solidFill>
              </a:rPr>
              <a:t>/home/</a:t>
            </a:r>
            <a:r>
              <a:rPr lang="en-US" altLang="ja-JP" b="1" dirty="0" err="1">
                <a:solidFill>
                  <a:srgbClr val="3366FF"/>
                </a:solidFill>
              </a:rPr>
              <a:t>melco</a:t>
            </a:r>
            <a:r>
              <a:rPr lang="en-US" altLang="ja-JP" b="1" dirty="0">
                <a:solidFill>
                  <a:srgbClr val="3366FF"/>
                </a:solidFill>
              </a:rPr>
              <a:t>/</a:t>
            </a:r>
            <a:r>
              <a:rPr lang="en-US" altLang="ja-JP" b="1" dirty="0" err="1">
                <a:solidFill>
                  <a:srgbClr val="3366FF"/>
                </a:solidFill>
              </a:rPr>
              <a:t>sdk</a:t>
            </a:r>
            <a:r>
              <a:rPr lang="en-US" altLang="ja-JP" b="1" dirty="0">
                <a:solidFill>
                  <a:srgbClr val="3366FF"/>
                </a:solidFill>
              </a:rPr>
              <a:t>/</a:t>
            </a:r>
            <a:r>
              <a:rPr lang="en-US" altLang="ja-JP" b="1" dirty="0" err="1">
                <a:solidFill>
                  <a:srgbClr val="3366FF"/>
                </a:solidFill>
              </a:rPr>
              <a:t>yocto</a:t>
            </a:r>
            <a:r>
              <a:rPr lang="en-US" altLang="ja-JP" b="1" dirty="0">
                <a:solidFill>
                  <a:srgbClr val="3366FF"/>
                </a:solidFill>
              </a:rPr>
              <a:t>/poky/meta-</a:t>
            </a:r>
            <a:r>
              <a:rPr lang="en-US" altLang="ja-JP" b="1" dirty="0" err="1">
                <a:solidFill>
                  <a:srgbClr val="3366FF"/>
                </a:solidFill>
              </a:rPr>
              <a:t>raspberrypi</a:t>
            </a:r>
            <a:r>
              <a:rPr lang="en-US" altLang="ja-JP" b="1" dirty="0">
                <a:solidFill>
                  <a:srgbClr val="3366FF"/>
                </a:solidFill>
              </a:rPr>
              <a:t> \</a:t>
            </a:r>
            <a:endParaRPr lang="ja-JP" altLang="ja-JP" dirty="0">
              <a:solidFill>
                <a:srgbClr val="3366FF"/>
              </a:solidFill>
            </a:endParaRPr>
          </a:p>
          <a:p>
            <a:r>
              <a:rPr lang="en-US" altLang="ja-JP" b="1" dirty="0">
                <a:solidFill>
                  <a:srgbClr val="3366FF"/>
                </a:solidFill>
              </a:rPr>
              <a:t>  /home/</a:t>
            </a:r>
            <a:r>
              <a:rPr lang="en-US" altLang="ja-JP" b="1" dirty="0" err="1">
                <a:solidFill>
                  <a:srgbClr val="3366FF"/>
                </a:solidFill>
              </a:rPr>
              <a:t>melco</a:t>
            </a:r>
            <a:r>
              <a:rPr lang="en-US" altLang="ja-JP" b="1" dirty="0">
                <a:solidFill>
                  <a:srgbClr val="3366FF"/>
                </a:solidFill>
              </a:rPr>
              <a:t>/</a:t>
            </a:r>
            <a:r>
              <a:rPr lang="en-US" altLang="ja-JP" b="1" dirty="0" err="1">
                <a:solidFill>
                  <a:srgbClr val="3366FF"/>
                </a:solidFill>
              </a:rPr>
              <a:t>sdk</a:t>
            </a:r>
            <a:r>
              <a:rPr lang="en-US" altLang="ja-JP" b="1" dirty="0">
                <a:solidFill>
                  <a:srgbClr val="3366FF"/>
                </a:solidFill>
              </a:rPr>
              <a:t>/</a:t>
            </a:r>
            <a:r>
              <a:rPr lang="en-US" altLang="ja-JP" b="1" dirty="0" err="1">
                <a:solidFill>
                  <a:srgbClr val="3366FF"/>
                </a:solidFill>
              </a:rPr>
              <a:t>yocto</a:t>
            </a:r>
            <a:r>
              <a:rPr lang="en-US" altLang="ja-JP" b="1" dirty="0">
                <a:solidFill>
                  <a:srgbClr val="3366FF"/>
                </a:solidFill>
              </a:rPr>
              <a:t>/poky/meta-</a:t>
            </a:r>
            <a:r>
              <a:rPr lang="en-US" altLang="ja-JP" b="1" dirty="0" err="1">
                <a:solidFill>
                  <a:srgbClr val="3366FF"/>
                </a:solidFill>
              </a:rPr>
              <a:t>jta</a:t>
            </a:r>
            <a:r>
              <a:rPr lang="en-US" altLang="ja-JP" b="1" dirty="0">
                <a:solidFill>
                  <a:srgbClr val="3366FF"/>
                </a:solidFill>
              </a:rPr>
              <a:t> </a:t>
            </a:r>
            <a:r>
              <a:rPr lang="en-US" altLang="ja-JP" b="1" dirty="0" smtClean="0">
                <a:solidFill>
                  <a:srgbClr val="3366FF"/>
                </a:solidFill>
              </a:rPr>
              <a:t>\</a:t>
            </a:r>
            <a:endParaRPr lang="ja-JP" altLang="ja-JP" dirty="0">
              <a:solidFill>
                <a:srgbClr val="3366FF"/>
              </a:solidFill>
            </a:endParaRPr>
          </a:p>
        </p:txBody>
      </p:sp>
      <p:sp>
        <p:nvSpPr>
          <p:cNvPr id="7" name="四角形吹き出し 6"/>
          <p:cNvSpPr/>
          <p:nvPr/>
        </p:nvSpPr>
        <p:spPr>
          <a:xfrm>
            <a:off x="6071937" y="2518611"/>
            <a:ext cx="2483837" cy="826304"/>
          </a:xfrm>
          <a:prstGeom prst="wedgeRectCallout">
            <a:avLst>
              <a:gd name="adj1" fmla="val -49090"/>
              <a:gd name="adj2" fmla="val 103241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Adding the path of</a:t>
            </a:r>
          </a:p>
          <a:p>
            <a:pPr algn="ctr"/>
            <a:r>
              <a:rPr lang="en-US" altLang="ja-JP" b="1" dirty="0" smtClean="0"/>
              <a:t>“meta-</a:t>
            </a:r>
            <a:r>
              <a:rPr lang="en-US" altLang="ja-JP" b="1" dirty="0" err="1" smtClean="0"/>
              <a:t>raspberrypi</a:t>
            </a:r>
            <a:r>
              <a:rPr lang="en-US" altLang="ja-JP" b="1" dirty="0" smtClean="0"/>
              <a:t>” </a:t>
            </a:r>
            <a:r>
              <a:rPr lang="en-US" altLang="ja-JP" dirty="0" smtClean="0"/>
              <a:t> </a:t>
            </a:r>
          </a:p>
          <a:p>
            <a:pPr algn="ctr"/>
            <a:r>
              <a:rPr lang="en-US" altLang="ja-JP" dirty="0" smtClean="0"/>
              <a:t>&amp; </a:t>
            </a:r>
            <a:r>
              <a:rPr lang="en-US" altLang="ja-JP" b="1" dirty="0" smtClean="0"/>
              <a:t>“meta-</a:t>
            </a:r>
            <a:r>
              <a:rPr lang="en-US" altLang="ja-JP" b="1" dirty="0" err="1" smtClean="0"/>
              <a:t>jta</a:t>
            </a:r>
            <a:r>
              <a:rPr lang="en-US" altLang="ja-JP" b="1" dirty="0" smtClean="0"/>
              <a:t>”</a:t>
            </a:r>
            <a:endParaRPr lang="en-US" altLang="ja-JP" dirty="0" smtClean="0"/>
          </a:p>
        </p:txBody>
      </p:sp>
      <p:sp>
        <p:nvSpPr>
          <p:cNvPr id="8" name="正方形/長方形 7"/>
          <p:cNvSpPr/>
          <p:nvPr/>
        </p:nvSpPr>
        <p:spPr>
          <a:xfrm>
            <a:off x="1124271" y="4545197"/>
            <a:ext cx="7519734" cy="13793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r>
              <a:rPr lang="en-US" altLang="ja-JP" dirty="0" smtClean="0"/>
              <a:t>#MACHINE ?= "genericx86-64"</a:t>
            </a:r>
            <a:endParaRPr lang="ja-JP" altLang="ja-JP" dirty="0" smtClean="0"/>
          </a:p>
          <a:p>
            <a:r>
              <a:rPr lang="en-US" altLang="ja-JP" dirty="0" smtClean="0"/>
              <a:t>#MACHINE ?= "mpc8315e-rdb"</a:t>
            </a:r>
            <a:endParaRPr lang="ja-JP" altLang="ja-JP" dirty="0" smtClean="0"/>
          </a:p>
          <a:p>
            <a:r>
              <a:rPr lang="en-US" altLang="ja-JP" dirty="0" smtClean="0"/>
              <a:t>#</a:t>
            </a:r>
            <a:r>
              <a:rPr lang="en-US" altLang="ja-JP" dirty="0"/>
              <a:t>MACHINE ?= "</a:t>
            </a:r>
            <a:r>
              <a:rPr lang="en-US" altLang="ja-JP" dirty="0" err="1"/>
              <a:t>edgerouter</a:t>
            </a:r>
            <a:r>
              <a:rPr lang="en-US" altLang="ja-JP" dirty="0"/>
              <a:t>"</a:t>
            </a:r>
            <a:endParaRPr lang="ja-JP" altLang="ja-JP" dirty="0"/>
          </a:p>
          <a:p>
            <a:r>
              <a:rPr lang="en-US" altLang="ja-JP" b="1" dirty="0">
                <a:solidFill>
                  <a:srgbClr val="3366FF"/>
                </a:solidFill>
              </a:rPr>
              <a:t>MACHINE ?= "raspberrypi2"</a:t>
            </a:r>
            <a:endParaRPr lang="ja-JP" altLang="ja-JP" dirty="0">
              <a:solidFill>
                <a:srgbClr val="3366FF"/>
              </a:solidFill>
            </a:endParaRPr>
          </a:p>
          <a:p>
            <a:r>
              <a:rPr lang="en-US" altLang="ja-JP" b="1" dirty="0">
                <a:solidFill>
                  <a:srgbClr val="3366FF"/>
                </a:solidFill>
              </a:rPr>
              <a:t>GPU_MEM = "16"</a:t>
            </a:r>
            <a:endParaRPr lang="ja-JP" altLang="ja-JP" dirty="0">
              <a:solidFill>
                <a:srgbClr val="3366FF"/>
              </a:solidFill>
            </a:endParaRPr>
          </a:p>
        </p:txBody>
      </p:sp>
      <p:sp>
        <p:nvSpPr>
          <p:cNvPr id="9" name="四角形吹き出し 8"/>
          <p:cNvSpPr/>
          <p:nvPr/>
        </p:nvSpPr>
        <p:spPr>
          <a:xfrm>
            <a:off x="4608004" y="4643080"/>
            <a:ext cx="3935789" cy="650815"/>
          </a:xfrm>
          <a:prstGeom prst="wedgeRectCallout">
            <a:avLst>
              <a:gd name="adj1" fmla="val -69793"/>
              <a:gd name="adj2" fmla="val 9131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Setting </a:t>
            </a:r>
            <a:r>
              <a:rPr lang="en-US" altLang="ja-JP" b="1" dirty="0" smtClean="0"/>
              <a:t>MACHINE</a:t>
            </a:r>
            <a:r>
              <a:rPr lang="en-US" altLang="ja-JP" dirty="0" smtClean="0"/>
              <a:t> &amp; </a:t>
            </a:r>
            <a:r>
              <a:rPr lang="en-US" altLang="ja-JP" b="1" dirty="0" smtClean="0"/>
              <a:t>GPU Memory size</a:t>
            </a:r>
          </a:p>
          <a:p>
            <a:pPr algn="ctr"/>
            <a:r>
              <a:rPr lang="en-US" altLang="ja-JP" dirty="0" smtClean="0"/>
              <a:t> for raspi2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1B91-F214-4AE8-A6F5-F7E1EDC1D130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0014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sz="3600" dirty="0"/>
              <a:t>How to Customize </a:t>
            </a:r>
            <a:r>
              <a:rPr lang="en-US" altLang="ja-JP" sz="3600" dirty="0" smtClean="0"/>
              <a:t>?(</a:t>
            </a:r>
            <a:r>
              <a:rPr lang="en-US" altLang="ja-JP" sz="3600" dirty="0"/>
              <a:t>Raspberry pi  </a:t>
            </a:r>
            <a:r>
              <a:rPr lang="en-US" altLang="ja-JP" sz="3600" dirty="0" smtClean="0"/>
              <a:t>2)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Make </a:t>
            </a:r>
            <a:r>
              <a:rPr lang="en-US" altLang="ja-JP" dirty="0"/>
              <a:t>the </a:t>
            </a:r>
            <a:r>
              <a:rPr lang="en-US" altLang="ja-JP" dirty="0" smtClean="0"/>
              <a:t>SDK (Cont’d)</a:t>
            </a:r>
          </a:p>
          <a:p>
            <a:pPr lvl="1"/>
            <a:r>
              <a:rPr lang="en-US" altLang="ja-JP" dirty="0" smtClean="0"/>
              <a:t>Build SDK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572001" y="2045623"/>
            <a:ext cx="8072006" cy="459823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>
              <a:lnSpc>
                <a:spcPts val="1600"/>
              </a:lnSpc>
            </a:pPr>
            <a:r>
              <a:rPr lang="en-US" altLang="ja-JP" sz="1600" dirty="0"/>
              <a:t>melco@debian-7:~/</a:t>
            </a:r>
            <a:r>
              <a:rPr lang="en-US" altLang="ja-JP" sz="1600" dirty="0" err="1"/>
              <a:t>sdk</a:t>
            </a:r>
            <a:r>
              <a:rPr lang="en-US" altLang="ja-JP" sz="1600" dirty="0"/>
              <a:t>/</a:t>
            </a:r>
            <a:r>
              <a:rPr lang="en-US" altLang="ja-JP" sz="1600" dirty="0" err="1"/>
              <a:t>yocto</a:t>
            </a:r>
            <a:r>
              <a:rPr lang="en-US" altLang="ja-JP" sz="1600" dirty="0"/>
              <a:t>/poky/build-raspi2$ </a:t>
            </a:r>
            <a:r>
              <a:rPr lang="en-US" altLang="ja-JP" sz="1600" b="1" dirty="0" err="1"/>
              <a:t>bitbake</a:t>
            </a:r>
            <a:r>
              <a:rPr lang="en-US" altLang="ja-JP" sz="1600" b="1" dirty="0"/>
              <a:t> meta-toolchain</a:t>
            </a:r>
            <a:endParaRPr lang="ja-JP" altLang="ja-JP" sz="1600" dirty="0"/>
          </a:p>
          <a:p>
            <a:pPr>
              <a:lnSpc>
                <a:spcPts val="1600"/>
              </a:lnSpc>
            </a:pPr>
            <a:r>
              <a:rPr lang="en-US" altLang="ja-JP" sz="1600" dirty="0"/>
              <a:t>Parsing recipes: 100% </a:t>
            </a:r>
            <a:r>
              <a:rPr lang="en-US" altLang="ja-JP" sz="1600" dirty="0" smtClean="0"/>
              <a:t>|#############################################################################Parsing </a:t>
            </a:r>
            <a:r>
              <a:rPr lang="en-US" altLang="ja-JP" sz="1600" dirty="0"/>
              <a:t>of 912 .bb files complete (0 cached, 912 parsed). 1341 targets, 61 skipped, 0 masked, 0 errors.</a:t>
            </a:r>
            <a:endParaRPr lang="ja-JP" altLang="ja-JP" sz="1600" dirty="0"/>
          </a:p>
          <a:p>
            <a:pPr>
              <a:lnSpc>
                <a:spcPts val="1600"/>
              </a:lnSpc>
            </a:pPr>
            <a:r>
              <a:rPr lang="en-US" altLang="ja-JP" sz="1600" dirty="0"/>
              <a:t>NOTE: Resolving any missing task queue dependencies</a:t>
            </a:r>
            <a:endParaRPr lang="ja-JP" altLang="ja-JP" sz="1600" dirty="0"/>
          </a:p>
          <a:p>
            <a:pPr>
              <a:lnSpc>
                <a:spcPts val="1600"/>
              </a:lnSpc>
            </a:pPr>
            <a:r>
              <a:rPr lang="en-US" altLang="ja-JP" sz="1600" dirty="0"/>
              <a:t> </a:t>
            </a:r>
            <a:endParaRPr lang="ja-JP" altLang="ja-JP" sz="1600" dirty="0"/>
          </a:p>
          <a:p>
            <a:pPr>
              <a:lnSpc>
                <a:spcPts val="1600"/>
              </a:lnSpc>
            </a:pPr>
            <a:r>
              <a:rPr lang="en-US" altLang="ja-JP" sz="1600" dirty="0"/>
              <a:t>Build Configuration:</a:t>
            </a:r>
            <a:endParaRPr lang="ja-JP" altLang="ja-JP" sz="1600" dirty="0"/>
          </a:p>
          <a:p>
            <a:pPr>
              <a:lnSpc>
                <a:spcPts val="1600"/>
              </a:lnSpc>
            </a:pPr>
            <a:r>
              <a:rPr lang="en-US" altLang="ja-JP" sz="1600" dirty="0"/>
              <a:t>BB_VERSION        = "1.27.1"</a:t>
            </a:r>
            <a:endParaRPr lang="ja-JP" altLang="ja-JP" sz="1600" dirty="0"/>
          </a:p>
          <a:p>
            <a:pPr>
              <a:lnSpc>
                <a:spcPts val="1600"/>
              </a:lnSpc>
            </a:pPr>
            <a:r>
              <a:rPr lang="en-US" altLang="ja-JP" sz="1600" dirty="0"/>
              <a:t>BUILD_SYS         = "x86_64-linux"</a:t>
            </a:r>
            <a:endParaRPr lang="ja-JP" altLang="ja-JP" sz="1600" dirty="0"/>
          </a:p>
          <a:p>
            <a:pPr>
              <a:lnSpc>
                <a:spcPts val="1600"/>
              </a:lnSpc>
            </a:pPr>
            <a:r>
              <a:rPr lang="en-US" altLang="ja-JP" sz="1600" dirty="0"/>
              <a:t>NATIVELSBSTRING   = "Debian-7.8"</a:t>
            </a:r>
            <a:endParaRPr lang="ja-JP" altLang="ja-JP" sz="1600" dirty="0"/>
          </a:p>
          <a:p>
            <a:pPr>
              <a:lnSpc>
                <a:spcPts val="1600"/>
              </a:lnSpc>
            </a:pPr>
            <a:r>
              <a:rPr lang="en-US" altLang="ja-JP" sz="1600" dirty="0"/>
              <a:t>TARGET_SYS        = "arm-poky-</a:t>
            </a:r>
            <a:r>
              <a:rPr lang="en-US" altLang="ja-JP" sz="1600" dirty="0" err="1"/>
              <a:t>linux</a:t>
            </a:r>
            <a:r>
              <a:rPr lang="en-US" altLang="ja-JP" sz="1600" dirty="0"/>
              <a:t>-</a:t>
            </a:r>
            <a:r>
              <a:rPr lang="en-US" altLang="ja-JP" sz="1600" dirty="0" err="1"/>
              <a:t>gnueabi</a:t>
            </a:r>
            <a:r>
              <a:rPr lang="en-US" altLang="ja-JP" sz="1600" dirty="0"/>
              <a:t>"</a:t>
            </a:r>
            <a:endParaRPr lang="ja-JP" altLang="ja-JP" sz="1600" dirty="0"/>
          </a:p>
          <a:p>
            <a:pPr>
              <a:lnSpc>
                <a:spcPts val="1600"/>
              </a:lnSpc>
            </a:pPr>
            <a:r>
              <a:rPr lang="en-US" altLang="ja-JP" sz="1600" dirty="0"/>
              <a:t>MACHINE           = "</a:t>
            </a:r>
            <a:r>
              <a:rPr lang="en-US" altLang="ja-JP" sz="1600" dirty="0">
                <a:solidFill>
                  <a:srgbClr val="FF0000"/>
                </a:solidFill>
              </a:rPr>
              <a:t>raspberrypi2</a:t>
            </a:r>
            <a:r>
              <a:rPr lang="en-US" altLang="ja-JP" sz="1600" dirty="0"/>
              <a:t>"</a:t>
            </a:r>
            <a:endParaRPr lang="ja-JP" altLang="ja-JP" sz="1600" dirty="0"/>
          </a:p>
          <a:p>
            <a:pPr>
              <a:lnSpc>
                <a:spcPts val="1600"/>
              </a:lnSpc>
            </a:pPr>
            <a:r>
              <a:rPr lang="en-US" altLang="ja-JP" sz="1600" dirty="0"/>
              <a:t>DISTRO            = "poky"</a:t>
            </a:r>
            <a:endParaRPr lang="ja-JP" altLang="ja-JP" sz="1600" dirty="0"/>
          </a:p>
          <a:p>
            <a:pPr>
              <a:lnSpc>
                <a:spcPts val="1600"/>
              </a:lnSpc>
            </a:pPr>
            <a:r>
              <a:rPr lang="en-US" altLang="ja-JP" sz="1600" dirty="0"/>
              <a:t>DISTRO_VERSION    = "1.8+snapshot-20150908"</a:t>
            </a:r>
            <a:endParaRPr lang="ja-JP" altLang="ja-JP" sz="1600" dirty="0"/>
          </a:p>
          <a:p>
            <a:pPr>
              <a:lnSpc>
                <a:spcPts val="1600"/>
              </a:lnSpc>
            </a:pPr>
            <a:r>
              <a:rPr lang="en-US" altLang="ja-JP" sz="1600" dirty="0"/>
              <a:t>TUNE_FEATURES     = "arm armv7a </a:t>
            </a:r>
            <a:r>
              <a:rPr lang="en-US" altLang="ja-JP" sz="1600" dirty="0" err="1"/>
              <a:t>vfp</a:t>
            </a:r>
            <a:r>
              <a:rPr lang="en-US" altLang="ja-JP" sz="1600" dirty="0"/>
              <a:t> thumb neon </a:t>
            </a:r>
            <a:r>
              <a:rPr lang="en-US" altLang="ja-JP" sz="1600" dirty="0" err="1"/>
              <a:t>callconvention</a:t>
            </a:r>
            <a:r>
              <a:rPr lang="en-US" altLang="ja-JP" sz="1600" dirty="0"/>
              <a:t>-hard vfpv4 cortexa7"</a:t>
            </a:r>
            <a:endParaRPr lang="ja-JP" altLang="ja-JP" sz="1600" dirty="0"/>
          </a:p>
          <a:p>
            <a:pPr>
              <a:lnSpc>
                <a:spcPts val="1600"/>
              </a:lnSpc>
            </a:pPr>
            <a:r>
              <a:rPr lang="en-US" altLang="ja-JP" sz="1600" dirty="0"/>
              <a:t>TARGET_FPU        = "vfp-vfpv4-neon"</a:t>
            </a:r>
            <a:endParaRPr lang="ja-JP" altLang="ja-JP" sz="1600" dirty="0"/>
          </a:p>
          <a:p>
            <a:pPr>
              <a:lnSpc>
                <a:spcPts val="1600"/>
              </a:lnSpc>
            </a:pPr>
            <a:r>
              <a:rPr lang="en-US" altLang="ja-JP" sz="1600" dirty="0"/>
              <a:t>meta</a:t>
            </a:r>
            <a:endParaRPr lang="ja-JP" altLang="ja-JP" sz="1600" dirty="0"/>
          </a:p>
          <a:p>
            <a:pPr>
              <a:lnSpc>
                <a:spcPts val="1600"/>
              </a:lnSpc>
            </a:pPr>
            <a:r>
              <a:rPr lang="en-US" altLang="ja-JP" sz="1600" dirty="0"/>
              <a:t>meta-</a:t>
            </a:r>
            <a:r>
              <a:rPr lang="en-US" altLang="ja-JP" sz="1600" dirty="0" err="1"/>
              <a:t>yocto</a:t>
            </a:r>
            <a:endParaRPr lang="ja-JP" altLang="ja-JP" sz="1600" dirty="0"/>
          </a:p>
          <a:p>
            <a:pPr>
              <a:lnSpc>
                <a:spcPts val="1600"/>
              </a:lnSpc>
            </a:pPr>
            <a:r>
              <a:rPr lang="en-US" altLang="ja-JP" sz="1600" dirty="0"/>
              <a:t>meta-</a:t>
            </a:r>
            <a:r>
              <a:rPr lang="en-US" altLang="ja-JP" sz="1600" dirty="0" err="1"/>
              <a:t>yocto</a:t>
            </a:r>
            <a:r>
              <a:rPr lang="en-US" altLang="ja-JP" sz="1600" dirty="0"/>
              <a:t>-</a:t>
            </a:r>
            <a:r>
              <a:rPr lang="en-US" altLang="ja-JP" sz="1600" dirty="0" err="1"/>
              <a:t>bsp</a:t>
            </a:r>
            <a:r>
              <a:rPr lang="en-US" altLang="ja-JP" sz="1600" dirty="0"/>
              <a:t>    = "master:c1df471feacaf2590216aa476ce242908dac38cf"</a:t>
            </a:r>
            <a:endParaRPr lang="ja-JP" altLang="ja-JP" sz="1600" dirty="0"/>
          </a:p>
          <a:p>
            <a:pPr>
              <a:lnSpc>
                <a:spcPts val="1600"/>
              </a:lnSpc>
            </a:pPr>
            <a:r>
              <a:rPr lang="en-US" altLang="ja-JP" sz="1600" dirty="0">
                <a:solidFill>
                  <a:srgbClr val="FF0000"/>
                </a:solidFill>
              </a:rPr>
              <a:t>meta-</a:t>
            </a:r>
            <a:r>
              <a:rPr lang="en-US" altLang="ja-JP" sz="1600" dirty="0" err="1">
                <a:solidFill>
                  <a:srgbClr val="FF0000"/>
                </a:solidFill>
              </a:rPr>
              <a:t>raspberrypi</a:t>
            </a:r>
            <a:r>
              <a:rPr lang="en-US" altLang="ja-JP" sz="1600" dirty="0">
                <a:solidFill>
                  <a:srgbClr val="FF0000"/>
                </a:solidFill>
              </a:rPr>
              <a:t> </a:t>
            </a:r>
            <a:r>
              <a:rPr lang="en-US" altLang="ja-JP" sz="1600" dirty="0"/>
              <a:t> = "master:17dad9328b100beda1cf870c9075e509b5cbfa90"</a:t>
            </a:r>
            <a:endParaRPr lang="ja-JP" altLang="ja-JP" sz="1600" dirty="0"/>
          </a:p>
          <a:p>
            <a:pPr>
              <a:lnSpc>
                <a:spcPts val="1600"/>
              </a:lnSpc>
            </a:pPr>
            <a:r>
              <a:rPr lang="en-US" altLang="ja-JP" sz="1600" dirty="0">
                <a:solidFill>
                  <a:srgbClr val="FF0000"/>
                </a:solidFill>
              </a:rPr>
              <a:t>meta-</a:t>
            </a:r>
            <a:r>
              <a:rPr lang="en-US" altLang="ja-JP" sz="1600" dirty="0" err="1">
                <a:solidFill>
                  <a:srgbClr val="FF0000"/>
                </a:solidFill>
              </a:rPr>
              <a:t>jta</a:t>
            </a:r>
            <a:r>
              <a:rPr lang="en-US" altLang="ja-JP" sz="1600" dirty="0">
                <a:solidFill>
                  <a:srgbClr val="FF0000"/>
                </a:solidFill>
              </a:rPr>
              <a:t> </a:t>
            </a:r>
            <a:r>
              <a:rPr lang="en-US" altLang="ja-JP" sz="1600" dirty="0"/>
              <a:t>         = "master:86387705bfe2ae9495bd661f0c4c7cead8fe06de</a:t>
            </a:r>
            <a:r>
              <a:rPr lang="en-US" altLang="ja-JP" sz="1600" dirty="0" smtClean="0"/>
              <a:t>"</a:t>
            </a:r>
            <a:endParaRPr lang="ja-JP" altLang="ja-JP" sz="1600" dirty="0"/>
          </a:p>
        </p:txBody>
      </p:sp>
      <p:sp>
        <p:nvSpPr>
          <p:cNvPr id="11" name="四角形吹き出し 10"/>
          <p:cNvSpPr/>
          <p:nvPr/>
        </p:nvSpPr>
        <p:spPr>
          <a:xfrm>
            <a:off x="4894730" y="1243262"/>
            <a:ext cx="3869592" cy="594797"/>
          </a:xfrm>
          <a:prstGeom prst="wedgeRectCallout">
            <a:avLst>
              <a:gd name="adj1" fmla="val -38637"/>
              <a:gd name="adj2" fmla="val 81775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2" algn="ctr"/>
            <a:r>
              <a:rPr lang="en-US" altLang="ja-JP" dirty="0" smtClean="0"/>
              <a:t>Execute “</a:t>
            </a:r>
            <a:r>
              <a:rPr lang="en-US" altLang="ja-JP" b="1" dirty="0" smtClean="0"/>
              <a:t>bitbake meta-toolchain” </a:t>
            </a:r>
            <a:r>
              <a:rPr lang="en-US" altLang="ja-JP" dirty="0"/>
              <a:t>command in </a:t>
            </a:r>
            <a:r>
              <a:rPr lang="en-US" altLang="ja-JP" dirty="0" smtClean="0"/>
              <a:t>the build-raspi2 </a:t>
            </a:r>
            <a:r>
              <a:rPr lang="en-US" altLang="ja-JP" dirty="0"/>
              <a:t>Directory </a:t>
            </a:r>
          </a:p>
        </p:txBody>
      </p:sp>
      <p:sp>
        <p:nvSpPr>
          <p:cNvPr id="12" name="四角形吹き出し 11"/>
          <p:cNvSpPr/>
          <p:nvPr/>
        </p:nvSpPr>
        <p:spPr>
          <a:xfrm>
            <a:off x="4608004" y="3181494"/>
            <a:ext cx="3638869" cy="594797"/>
          </a:xfrm>
          <a:prstGeom prst="wedgeRectCallout">
            <a:avLst>
              <a:gd name="adj1" fmla="val -84927"/>
              <a:gd name="adj2" fmla="val 173476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2" algn="ctr"/>
            <a:r>
              <a:rPr lang="en-US" altLang="ja-JP" dirty="0"/>
              <a:t>T</a:t>
            </a:r>
            <a:r>
              <a:rPr lang="en-US" altLang="ja-JP" dirty="0" smtClean="0"/>
              <a:t>o be able </a:t>
            </a:r>
            <a:r>
              <a:rPr lang="en-US" altLang="ja-JP" dirty="0"/>
              <a:t>to verify </a:t>
            </a:r>
            <a:r>
              <a:rPr lang="en-US" altLang="ja-JP" b="1" dirty="0" smtClean="0"/>
              <a:t>“MACHINE”</a:t>
            </a:r>
          </a:p>
          <a:p>
            <a:pPr marL="0" lvl="2" algn="ctr"/>
            <a:r>
              <a:rPr lang="en-US" altLang="ja-JP" dirty="0" smtClean="0"/>
              <a:t>For raspi2</a:t>
            </a:r>
            <a:endParaRPr lang="en-US" altLang="ja-JP" dirty="0"/>
          </a:p>
        </p:txBody>
      </p:sp>
      <p:sp>
        <p:nvSpPr>
          <p:cNvPr id="13" name="四角形吹き出し 12"/>
          <p:cNvSpPr/>
          <p:nvPr/>
        </p:nvSpPr>
        <p:spPr>
          <a:xfrm>
            <a:off x="3772930" y="5218841"/>
            <a:ext cx="2826375" cy="594797"/>
          </a:xfrm>
          <a:prstGeom prst="wedgeRectCallout">
            <a:avLst>
              <a:gd name="adj1" fmla="val -108742"/>
              <a:gd name="adj2" fmla="val 100036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2" algn="ctr"/>
            <a:r>
              <a:rPr lang="en-US" altLang="ja-JP" dirty="0"/>
              <a:t>T</a:t>
            </a:r>
            <a:r>
              <a:rPr lang="en-US" altLang="ja-JP" dirty="0" smtClean="0"/>
              <a:t>o </a:t>
            </a:r>
            <a:r>
              <a:rPr lang="en-US" altLang="ja-JP" dirty="0"/>
              <a:t>be able to verify </a:t>
            </a:r>
            <a:endParaRPr lang="en-US" altLang="ja-JP" dirty="0" smtClean="0"/>
          </a:p>
          <a:p>
            <a:pPr marL="0" lvl="2" algn="ctr"/>
            <a:r>
              <a:rPr lang="en-US" altLang="ja-JP" dirty="0"/>
              <a:t>t</a:t>
            </a:r>
            <a:r>
              <a:rPr lang="en-US" altLang="ja-JP" dirty="0" smtClean="0"/>
              <a:t>hat “</a:t>
            </a:r>
            <a:r>
              <a:rPr lang="en-US" altLang="ja-JP" b="1" dirty="0" smtClean="0"/>
              <a:t>bblayers.conf”</a:t>
            </a:r>
            <a:r>
              <a:rPr lang="en-US" altLang="ja-JP" dirty="0" smtClean="0"/>
              <a:t> works</a:t>
            </a:r>
            <a:endParaRPr lang="en-US" altLang="ja-JP" b="1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1B91-F214-4AE8-A6F5-F7E1EDC1D130}" type="slidenum">
              <a:rPr kumimoji="1" lang="ja-JP" altLang="en-US" smtClean="0"/>
              <a:pPr/>
              <a:t>11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03842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sz="3600" dirty="0"/>
              <a:t>How to Customize </a:t>
            </a:r>
            <a:r>
              <a:rPr lang="en-US" altLang="ja-JP" sz="3600" dirty="0" smtClean="0"/>
              <a:t>?(</a:t>
            </a:r>
            <a:r>
              <a:rPr lang="en-US" altLang="ja-JP" sz="3600" dirty="0"/>
              <a:t>Raspberry pi  </a:t>
            </a:r>
            <a:r>
              <a:rPr lang="en-US" altLang="ja-JP" sz="3600" dirty="0" smtClean="0"/>
              <a:t>2)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Make </a:t>
            </a:r>
            <a:r>
              <a:rPr lang="en-US" altLang="ja-JP" dirty="0"/>
              <a:t>the </a:t>
            </a:r>
            <a:r>
              <a:rPr lang="en-US" altLang="ja-JP" dirty="0" smtClean="0"/>
              <a:t>SDK (Cont’d)</a:t>
            </a:r>
          </a:p>
          <a:p>
            <a:pPr lvl="1"/>
            <a:r>
              <a:rPr lang="en-US" altLang="ja-JP" dirty="0"/>
              <a:t>Build </a:t>
            </a:r>
            <a:r>
              <a:rPr lang="en-US" altLang="ja-JP" dirty="0" smtClean="0"/>
              <a:t>SDK </a:t>
            </a:r>
            <a:r>
              <a:rPr lang="en-US" altLang="ja-JP" dirty="0"/>
              <a:t>(Cont’d)</a:t>
            </a:r>
          </a:p>
          <a:p>
            <a:pPr lvl="2"/>
            <a:r>
              <a:rPr lang="en-US" altLang="ja-JP" dirty="0" smtClean="0"/>
              <a:t>When building SDK finished, </a:t>
            </a:r>
            <a:br>
              <a:rPr lang="en-US" altLang="ja-JP" dirty="0" smtClean="0"/>
            </a:br>
            <a:r>
              <a:rPr lang="en-US" altLang="ja-JP" dirty="0" smtClean="0"/>
              <a:t>SDK install script is created at &lt;Build Dir&gt;/tmp/deploy/sdk</a:t>
            </a:r>
            <a:r>
              <a:rPr lang="en-US" altLang="ja-JP" dirty="0"/>
              <a:t>/</a:t>
            </a:r>
          </a:p>
          <a:p>
            <a:pPr lvl="2"/>
            <a:endParaRPr lang="en-US" altLang="ja-JP" dirty="0" smtClean="0"/>
          </a:p>
        </p:txBody>
      </p:sp>
      <p:sp>
        <p:nvSpPr>
          <p:cNvPr id="6" name="正方形/長方形 5"/>
          <p:cNvSpPr/>
          <p:nvPr/>
        </p:nvSpPr>
        <p:spPr>
          <a:xfrm>
            <a:off x="572001" y="2839453"/>
            <a:ext cx="8072006" cy="247048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>
              <a:lnSpc>
                <a:spcPts val="1600"/>
              </a:lnSpc>
            </a:pPr>
            <a:r>
              <a:rPr lang="en-US" altLang="ja-JP" sz="1600" dirty="0"/>
              <a:t>melco@debian-7:~/sdk/yocto/poky/build-raspi2$ </a:t>
            </a:r>
            <a:r>
              <a:rPr lang="en-US" altLang="ja-JP" sz="1600" b="1" dirty="0"/>
              <a:t>ls -al tmp/deploy/sdk/</a:t>
            </a:r>
          </a:p>
          <a:p>
            <a:pPr>
              <a:lnSpc>
                <a:spcPts val="1600"/>
              </a:lnSpc>
            </a:pPr>
            <a:r>
              <a:rPr lang="ja-JP" altLang="en-US" sz="1600" dirty="0"/>
              <a:t>合計 </a:t>
            </a:r>
            <a:r>
              <a:rPr lang="en-US" altLang="ja-JP" sz="1600" dirty="0"/>
              <a:t>206104</a:t>
            </a:r>
          </a:p>
          <a:p>
            <a:pPr>
              <a:lnSpc>
                <a:spcPts val="1600"/>
              </a:lnSpc>
            </a:pPr>
            <a:r>
              <a:rPr lang="en-US" altLang="ja-JP" sz="1600" dirty="0"/>
              <a:t>drwxr-xr-x 2 melco melco      4096  9</a:t>
            </a:r>
            <a:r>
              <a:rPr lang="ja-JP" altLang="en-US" sz="1600" dirty="0"/>
              <a:t>月  </a:t>
            </a:r>
            <a:r>
              <a:rPr lang="en-US" altLang="ja-JP" sz="1600" dirty="0"/>
              <a:t>8 19:04 .</a:t>
            </a:r>
          </a:p>
          <a:p>
            <a:pPr>
              <a:lnSpc>
                <a:spcPts val="1600"/>
              </a:lnSpc>
            </a:pPr>
            <a:r>
              <a:rPr lang="en-US" altLang="ja-JP" sz="1600" dirty="0"/>
              <a:t>drwxr-xr-x 5 </a:t>
            </a:r>
            <a:r>
              <a:rPr lang="en-US" altLang="ja-JP" sz="1600" dirty="0" err="1"/>
              <a:t>melco</a:t>
            </a:r>
            <a:r>
              <a:rPr lang="en-US" altLang="ja-JP" sz="1600" dirty="0"/>
              <a:t> </a:t>
            </a:r>
            <a:r>
              <a:rPr lang="en-US" altLang="ja-JP" sz="1600" dirty="0" err="1"/>
              <a:t>melco</a:t>
            </a:r>
            <a:r>
              <a:rPr lang="en-US" altLang="ja-JP" sz="1600" dirty="0"/>
              <a:t>      4096  9</a:t>
            </a:r>
            <a:r>
              <a:rPr lang="ja-JP" altLang="en-US" sz="1600" dirty="0"/>
              <a:t>月  </a:t>
            </a:r>
            <a:r>
              <a:rPr lang="en-US" altLang="ja-JP" sz="1600" dirty="0"/>
              <a:t>8 14:45 ..</a:t>
            </a:r>
          </a:p>
          <a:p>
            <a:pPr>
              <a:lnSpc>
                <a:spcPts val="1600"/>
              </a:lnSpc>
            </a:pPr>
            <a:r>
              <a:rPr lang="en-US" altLang="ja-JP" sz="1600" dirty="0"/>
              <a:t>-</a:t>
            </a:r>
            <a:r>
              <a:rPr lang="en-US" altLang="ja-JP" sz="1600" dirty="0" err="1"/>
              <a:t>rw</a:t>
            </a:r>
            <a:r>
              <a:rPr lang="en-US" altLang="ja-JP" sz="1600" dirty="0"/>
              <a:t>------- 1 </a:t>
            </a:r>
            <a:r>
              <a:rPr lang="en-US" altLang="ja-JP" sz="1600" dirty="0" err="1"/>
              <a:t>melco</a:t>
            </a:r>
            <a:r>
              <a:rPr lang="en-US" altLang="ja-JP" sz="1600" dirty="0"/>
              <a:t> </a:t>
            </a:r>
            <a:r>
              <a:rPr lang="en-US" altLang="ja-JP" sz="1600" dirty="0" err="1"/>
              <a:t>melco</a:t>
            </a:r>
            <a:r>
              <a:rPr lang="en-US" altLang="ja-JP" sz="1600" dirty="0"/>
              <a:t>      9331  9</a:t>
            </a:r>
            <a:r>
              <a:rPr lang="ja-JP" altLang="en-US" sz="1600" dirty="0"/>
              <a:t>月  </a:t>
            </a:r>
            <a:r>
              <a:rPr lang="en-US" altLang="ja-JP" sz="1600" dirty="0"/>
              <a:t>8 19:04 poky-glibc-x86_64-meta-toolchain-cortexa7hf-vfp-vfpv4-neon-toolchain-1.8+snapshot.host.manifest</a:t>
            </a:r>
          </a:p>
          <a:p>
            <a:pPr>
              <a:lnSpc>
                <a:spcPts val="1600"/>
              </a:lnSpc>
            </a:pPr>
            <a:r>
              <a:rPr lang="en-US" altLang="ja-JP" sz="1600" dirty="0"/>
              <a:t>-</a:t>
            </a:r>
            <a:r>
              <a:rPr lang="en-US" altLang="ja-JP" sz="1600" dirty="0" err="1"/>
              <a:t>rwxr</a:t>
            </a:r>
            <a:r>
              <a:rPr lang="en-US" altLang="ja-JP" sz="1600" dirty="0"/>
              <a:t>-</a:t>
            </a:r>
            <a:r>
              <a:rPr lang="en-US" altLang="ja-JP" sz="1600" dirty="0" err="1"/>
              <a:t>xr</a:t>
            </a:r>
            <a:r>
              <a:rPr lang="en-US" altLang="ja-JP" sz="1600" dirty="0"/>
              <a:t>-x 1 </a:t>
            </a:r>
            <a:r>
              <a:rPr lang="en-US" altLang="ja-JP" sz="1600" dirty="0" err="1"/>
              <a:t>melco</a:t>
            </a:r>
            <a:r>
              <a:rPr lang="en-US" altLang="ja-JP" sz="1600" dirty="0"/>
              <a:t> </a:t>
            </a:r>
            <a:r>
              <a:rPr lang="en-US" altLang="ja-JP" sz="1600" dirty="0" err="1"/>
              <a:t>melco</a:t>
            </a:r>
            <a:r>
              <a:rPr lang="en-US" altLang="ja-JP" sz="1600" dirty="0"/>
              <a:t> 103547364  9</a:t>
            </a:r>
            <a:r>
              <a:rPr lang="ja-JP" altLang="en-US" sz="1600" dirty="0"/>
              <a:t>月  </a:t>
            </a:r>
            <a:r>
              <a:rPr lang="en-US" altLang="ja-JP" sz="1600" dirty="0"/>
              <a:t>8 </a:t>
            </a:r>
            <a:r>
              <a:rPr lang="en-US" altLang="ja-JP" sz="1600" dirty="0">
                <a:solidFill>
                  <a:schemeClr val="tx1"/>
                </a:solidFill>
              </a:rPr>
              <a:t>19:04</a:t>
            </a:r>
            <a:r>
              <a:rPr lang="en-US" altLang="ja-JP" sz="1600" dirty="0">
                <a:solidFill>
                  <a:srgbClr val="FF0000"/>
                </a:solidFill>
              </a:rPr>
              <a:t> poky-glibc-x86_64-meta-toolchain-cortexa7hf-vfp-vfpv4-neon-toolchain-1.8+snapshot.sh</a:t>
            </a:r>
          </a:p>
          <a:p>
            <a:pPr>
              <a:lnSpc>
                <a:spcPts val="1600"/>
              </a:lnSpc>
            </a:pPr>
            <a:r>
              <a:rPr lang="en-US" altLang="ja-JP" sz="1600" dirty="0"/>
              <a:t>-</a:t>
            </a:r>
            <a:r>
              <a:rPr lang="en-US" altLang="ja-JP" sz="1600" dirty="0" err="1"/>
              <a:t>rw</a:t>
            </a:r>
            <a:r>
              <a:rPr lang="en-US" altLang="ja-JP" sz="1600" dirty="0"/>
              <a:t>------- 1 </a:t>
            </a:r>
            <a:r>
              <a:rPr lang="en-US" altLang="ja-JP" sz="1600" dirty="0" err="1"/>
              <a:t>melco</a:t>
            </a:r>
            <a:r>
              <a:rPr lang="en-US" altLang="ja-JP" sz="1600" dirty="0"/>
              <a:t> </a:t>
            </a:r>
            <a:r>
              <a:rPr lang="en-US" altLang="ja-JP" sz="1600" dirty="0" err="1"/>
              <a:t>melco</a:t>
            </a:r>
            <a:r>
              <a:rPr lang="en-US" altLang="ja-JP" sz="1600" dirty="0"/>
              <a:t>      1866  9</a:t>
            </a:r>
            <a:r>
              <a:rPr lang="ja-JP" altLang="en-US" sz="1600" dirty="0"/>
              <a:t>月  </a:t>
            </a:r>
            <a:r>
              <a:rPr lang="en-US" altLang="ja-JP" sz="1600" dirty="0"/>
              <a:t>8 19:03 poky-glibc-x86_64-meta-toolchain-cortexa7hf-vfp-vfpv4-neon-toolchain-1.8+snapshot.target.manifest</a:t>
            </a:r>
          </a:p>
        </p:txBody>
      </p:sp>
      <p:sp>
        <p:nvSpPr>
          <p:cNvPr id="11" name="四角形吹き出し 10"/>
          <p:cNvSpPr/>
          <p:nvPr/>
        </p:nvSpPr>
        <p:spPr>
          <a:xfrm>
            <a:off x="5369860" y="3288632"/>
            <a:ext cx="3121746" cy="418332"/>
          </a:xfrm>
          <a:prstGeom prst="wedgeRectCallout">
            <a:avLst>
              <a:gd name="adj1" fmla="val -49621"/>
              <a:gd name="adj2" fmla="val 193939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2" algn="ctr"/>
            <a:r>
              <a:rPr lang="en-US" altLang="ja-JP" dirty="0" smtClean="0"/>
              <a:t>This file is the SDK </a:t>
            </a:r>
            <a:r>
              <a:rPr lang="en-US" altLang="ja-JP" dirty="0"/>
              <a:t>install </a:t>
            </a:r>
            <a:r>
              <a:rPr lang="en-US" altLang="ja-JP" dirty="0" smtClean="0"/>
              <a:t>script. </a:t>
            </a:r>
            <a:endParaRPr lang="en-US" altLang="ja-JP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1B91-F214-4AE8-A6F5-F7E1EDC1D130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8415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7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sz="3600" dirty="0"/>
              <a:t>How to Customize ?(Raspberry pi  2</a:t>
            </a:r>
            <a:r>
              <a:rPr lang="en-US" altLang="ja-JP" sz="3600" dirty="0" smtClean="0"/>
              <a:t>)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3</a:t>
            </a:r>
            <a:r>
              <a:rPr lang="ja-JP" altLang="en-US" dirty="0" smtClean="0"/>
              <a:t> </a:t>
            </a:r>
            <a:r>
              <a:rPr lang="en-US" altLang="ja-JP" dirty="0" smtClean="0"/>
              <a:t>step to add New Target</a:t>
            </a:r>
          </a:p>
          <a:p>
            <a:pPr lvl="1"/>
            <a:r>
              <a:rPr lang="en-US" altLang="ja-JP" dirty="0" smtClean="0"/>
              <a:t>M</a:t>
            </a:r>
            <a:r>
              <a:rPr kumimoji="1" lang="en-US" altLang="ja-JP" dirty="0" smtClean="0"/>
              <a:t>ake the SDK</a:t>
            </a:r>
            <a:br>
              <a:rPr kumimoji="1" lang="en-US" altLang="ja-JP" dirty="0" smtClean="0"/>
            </a:br>
            <a:r>
              <a:rPr kumimoji="1" lang="en-US" altLang="ja-JP" dirty="0" smtClean="0"/>
              <a:t>for </a:t>
            </a:r>
            <a:r>
              <a:rPr lang="en-US" altLang="ja-JP" dirty="0"/>
              <a:t>the target</a:t>
            </a:r>
            <a:endParaRPr kumimoji="1" lang="en-US" altLang="ja-JP" dirty="0" smtClean="0"/>
          </a:p>
          <a:p>
            <a:pPr lvl="2"/>
            <a:r>
              <a:rPr lang="en-US" altLang="ja-JP" dirty="0" smtClean="0"/>
              <a:t>Using yocto project</a:t>
            </a:r>
            <a:endParaRPr kumimoji="1" lang="en-US" altLang="ja-JP" dirty="0" smtClean="0"/>
          </a:p>
          <a:p>
            <a:pPr lvl="1"/>
            <a:r>
              <a:rPr lang="en-US" altLang="ja-JP" dirty="0" smtClean="0">
                <a:solidFill>
                  <a:srgbClr val="3366FF"/>
                </a:solidFill>
              </a:rPr>
              <a:t>Deploy the SDK </a:t>
            </a:r>
            <a:br>
              <a:rPr lang="en-US" altLang="ja-JP" dirty="0" smtClean="0">
                <a:solidFill>
                  <a:srgbClr val="3366FF"/>
                </a:solidFill>
              </a:rPr>
            </a:br>
            <a:r>
              <a:rPr lang="en-US" altLang="ja-JP" dirty="0" smtClean="0">
                <a:solidFill>
                  <a:srgbClr val="3366FF"/>
                </a:solidFill>
              </a:rPr>
              <a:t>into Test</a:t>
            </a:r>
            <a:r>
              <a:rPr lang="ja-JP" altLang="en-US" dirty="0">
                <a:solidFill>
                  <a:srgbClr val="3366FF"/>
                </a:solidFill>
              </a:rPr>
              <a:t> </a:t>
            </a:r>
            <a:r>
              <a:rPr lang="en-US" altLang="ja-JP" dirty="0" smtClean="0">
                <a:solidFill>
                  <a:srgbClr val="3366FF"/>
                </a:solidFill>
              </a:rPr>
              <a:t>Framework</a:t>
            </a:r>
          </a:p>
          <a:p>
            <a:pPr lvl="1"/>
            <a:r>
              <a:rPr lang="en-US" altLang="ja-JP" dirty="0" smtClean="0"/>
              <a:t>Set target </a:t>
            </a:r>
            <a:br>
              <a:rPr lang="en-US" altLang="ja-JP" dirty="0" smtClean="0"/>
            </a:br>
            <a:r>
              <a:rPr lang="en-US" altLang="ja-JP" dirty="0" smtClean="0"/>
              <a:t>Information by GUI</a:t>
            </a:r>
          </a:p>
        </p:txBody>
      </p:sp>
      <p:sp>
        <p:nvSpPr>
          <p:cNvPr id="22" name="タイトル 1"/>
          <p:cNvSpPr txBox="1">
            <a:spLocks/>
          </p:cNvSpPr>
          <p:nvPr/>
        </p:nvSpPr>
        <p:spPr>
          <a:xfrm>
            <a:off x="1628056" y="341040"/>
            <a:ext cx="7426349" cy="49006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ja-JP" altLang="en-US" sz="3600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1B91-F214-4AE8-A6F5-F7E1EDC1D130}" type="slidenum">
              <a:rPr kumimoji="1" lang="ja-JP" altLang="en-US" smtClean="0"/>
              <a:pPr/>
              <a:t>13</a:t>
            </a:fld>
            <a:endParaRPr kumimoji="1" lang="ja-JP" altLang="en-US" dirty="0"/>
          </a:p>
        </p:txBody>
      </p:sp>
      <p:sp>
        <p:nvSpPr>
          <p:cNvPr id="23" name="正方形/長方形 22"/>
          <p:cNvSpPr/>
          <p:nvPr/>
        </p:nvSpPr>
        <p:spPr>
          <a:xfrm>
            <a:off x="3813436" y="5921960"/>
            <a:ext cx="5235736" cy="46170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Debian 7.X </a:t>
            </a:r>
            <a:endParaRPr kumimoji="1" lang="ja-JP" altLang="en-US" dirty="0">
              <a:latin typeface="Gungsuh" panose="02030600000101010101" pitchFamily="18" charset="-127"/>
              <a:ea typeface="Gungsuh" panose="02030600000101010101" pitchFamily="18" charset="-127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3844199" y="5138920"/>
            <a:ext cx="5175132" cy="63291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altLang="ja-JP" dirty="0" smtClean="0">
              <a:latin typeface="Gungsuh" panose="02030600000101010101" pitchFamily="18" charset="-127"/>
              <a:ea typeface="Gungsuh" panose="02030600000101010101" pitchFamily="18" charset="-127"/>
            </a:endParaRPr>
          </a:p>
          <a:p>
            <a:pPr algn="ctr"/>
            <a:r>
              <a:rPr lang="en-US" altLang="ja-JP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Jenkins</a:t>
            </a:r>
            <a:endParaRPr kumimoji="1" lang="ja-JP" altLang="en-US" dirty="0">
              <a:latin typeface="Gungsuh" panose="02030600000101010101" pitchFamily="18" charset="-127"/>
              <a:ea typeface="Gungsuh" panose="02030600000101010101" pitchFamily="18" charset="-127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3837086" y="2079166"/>
            <a:ext cx="3621467" cy="297399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kumimoji="1" lang="en-US" altLang="ja-JP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SDK</a:t>
            </a:r>
          </a:p>
          <a:p>
            <a:pPr algn="ctr"/>
            <a:r>
              <a:rPr kumimoji="1" lang="en-US" altLang="ja-JP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(Cross-tools)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7514355" y="2072100"/>
            <a:ext cx="1506915" cy="297760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altLang="ja-JP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Test </a:t>
            </a:r>
            <a:r>
              <a:rPr lang="en-US" altLang="ja-JP" dirty="0">
                <a:latin typeface="Gungsuh" panose="02030600000101010101" pitchFamily="18" charset="-127"/>
                <a:ea typeface="Gungsuh" panose="02030600000101010101" pitchFamily="18" charset="-127"/>
              </a:rPr>
              <a:t>Suite</a:t>
            </a:r>
            <a:endParaRPr kumimoji="1" lang="ja-JP" altLang="en-US" dirty="0">
              <a:latin typeface="Gungsuh" panose="02030600000101010101" pitchFamily="18" charset="-127"/>
              <a:ea typeface="Gungsuh" panose="02030600000101010101" pitchFamily="18" charset="-127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3895163" y="2796188"/>
            <a:ext cx="1726249" cy="4497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altLang="ja-JP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minnow-jta</a:t>
            </a:r>
            <a:endParaRPr lang="en-US" altLang="ja-JP" sz="1600" dirty="0" smtClean="0">
              <a:latin typeface="Gungsuh" panose="02030600000101010101" pitchFamily="18" charset="-127"/>
              <a:ea typeface="Gungsuh" panose="02030600000101010101" pitchFamily="18" charset="-127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3895163" y="3859436"/>
            <a:ext cx="1727366" cy="4497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altLang="ja-JP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qemu-arm</a:t>
            </a:r>
            <a:endParaRPr lang="en-US" altLang="ja-JP" sz="1600" dirty="0" smtClean="0">
              <a:latin typeface="Gungsuh" panose="02030600000101010101" pitchFamily="18" charset="-127"/>
              <a:ea typeface="Gungsuh" panose="02030600000101010101" pitchFamily="18" charset="-127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3895163" y="3329012"/>
            <a:ext cx="1726249" cy="4497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altLang="ja-JP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renesas</a:t>
            </a:r>
            <a:endParaRPr lang="en-US" altLang="ja-JP" sz="1600" dirty="0" smtClean="0">
              <a:latin typeface="Gungsuh" panose="02030600000101010101" pitchFamily="18" charset="-127"/>
              <a:ea typeface="Gungsuh" panose="02030600000101010101" pitchFamily="18" charset="-127"/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3785536" y="1430313"/>
            <a:ext cx="5291536" cy="4423118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3785536" y="1430312"/>
            <a:ext cx="2275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Test Framework</a:t>
            </a:r>
            <a:endParaRPr kumimoji="1" lang="ja-JP" altLang="en-US" dirty="0">
              <a:latin typeface="Gungsuh" panose="02030600000101010101" pitchFamily="18" charset="-127"/>
              <a:ea typeface="Gungsuh" panose="02030600000101010101" pitchFamily="18" charset="-127"/>
            </a:endParaRPr>
          </a:p>
        </p:txBody>
      </p:sp>
      <p:sp>
        <p:nvSpPr>
          <p:cNvPr id="32" name="正方形/長方形 31"/>
          <p:cNvSpPr/>
          <p:nvPr/>
        </p:nvSpPr>
        <p:spPr>
          <a:xfrm>
            <a:off x="3895163" y="4351490"/>
            <a:ext cx="1715270" cy="449788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altLang="ja-JP" dirty="0" smtClean="0">
                <a:solidFill>
                  <a:srgbClr val="FF0000"/>
                </a:solidFill>
                <a:latin typeface="Gungsuh" panose="02030600000101010101" pitchFamily="18" charset="-127"/>
                <a:ea typeface="Gungsuh" panose="02030600000101010101" pitchFamily="18" charset="-127"/>
              </a:rPr>
              <a:t>New target</a:t>
            </a:r>
            <a:endParaRPr lang="en-US" altLang="ja-JP" sz="1600" dirty="0" smtClean="0">
              <a:solidFill>
                <a:srgbClr val="FF0000"/>
              </a:solidFill>
              <a:latin typeface="Gungsuh" panose="02030600000101010101" pitchFamily="18" charset="-127"/>
              <a:ea typeface="Gungsuh" panose="02030600000101010101" pitchFamily="18" charset="-127"/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5678480" y="4203264"/>
            <a:ext cx="1873548" cy="6561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r>
              <a:rPr lang="en-US" altLang="ja-JP" dirty="0" smtClean="0">
                <a:solidFill>
                  <a:schemeClr val="bg1">
                    <a:lumMod val="50000"/>
                  </a:schemeClr>
                </a:solidFill>
                <a:latin typeface="+mn-ea"/>
                <a:cs typeface="MV Boli" panose="02000500030200090000" pitchFamily="2" charset="0"/>
              </a:rPr>
              <a:t>1. Make the SDK</a:t>
            </a:r>
          </a:p>
          <a:p>
            <a:r>
              <a:rPr lang="en-US" altLang="ja-JP" dirty="0" smtClean="0">
                <a:solidFill>
                  <a:schemeClr val="tx1"/>
                </a:solidFill>
                <a:latin typeface="+mn-ea"/>
                <a:cs typeface="MV Boli" panose="02000500030200090000" pitchFamily="2" charset="0"/>
              </a:rPr>
              <a:t>2. Deploy the SDK</a:t>
            </a:r>
          </a:p>
        </p:txBody>
      </p:sp>
      <p:sp>
        <p:nvSpPr>
          <p:cNvPr id="34" name="正方形/長方形 33"/>
          <p:cNvSpPr/>
          <p:nvPr/>
        </p:nvSpPr>
        <p:spPr>
          <a:xfrm>
            <a:off x="5678480" y="5173688"/>
            <a:ext cx="1447250" cy="3143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r>
              <a:rPr lang="en-US" altLang="ja-JP" dirty="0" smtClean="0">
                <a:solidFill>
                  <a:schemeClr val="bg1">
                    <a:lumMod val="50000"/>
                  </a:schemeClr>
                </a:solidFill>
                <a:latin typeface="+mn-ea"/>
                <a:cs typeface="MV Boli" panose="02000500030200090000" pitchFamily="2" charset="0"/>
              </a:rPr>
              <a:t>3.Set info.</a:t>
            </a:r>
            <a:r>
              <a:rPr lang="ja-JP" altLang="en-US" dirty="0" smtClean="0">
                <a:solidFill>
                  <a:schemeClr val="bg1">
                    <a:lumMod val="50000"/>
                  </a:schemeClr>
                </a:solidFill>
                <a:latin typeface="+mn-ea"/>
                <a:cs typeface="MV Boli" panose="02000500030200090000" pitchFamily="2" charset="0"/>
              </a:rPr>
              <a:t> </a:t>
            </a:r>
            <a:r>
              <a:rPr lang="en-US" altLang="ja-JP" dirty="0" smtClean="0">
                <a:solidFill>
                  <a:schemeClr val="bg1">
                    <a:lumMod val="50000"/>
                  </a:schemeClr>
                </a:solidFill>
                <a:latin typeface="+mn-ea"/>
                <a:cs typeface="MV Boli" panose="02000500030200090000" pitchFamily="2" charset="0"/>
              </a:rPr>
              <a:t>UI</a:t>
            </a:r>
          </a:p>
        </p:txBody>
      </p:sp>
      <p:sp>
        <p:nvSpPr>
          <p:cNvPr id="35" name="正方形/長方形 34"/>
          <p:cNvSpPr/>
          <p:nvPr/>
        </p:nvSpPr>
        <p:spPr>
          <a:xfrm>
            <a:off x="3883067" y="5204357"/>
            <a:ext cx="1727366" cy="343379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altLang="ja-JP" dirty="0" smtClean="0">
                <a:solidFill>
                  <a:schemeClr val="bg1">
                    <a:lumMod val="50000"/>
                  </a:schemeClr>
                </a:solidFill>
                <a:latin typeface="Gungsuh" panose="02030600000101010101" pitchFamily="18" charset="-127"/>
                <a:ea typeface="Gungsuh" panose="02030600000101010101" pitchFamily="18" charset="-127"/>
              </a:rPr>
              <a:t>New Setting </a:t>
            </a:r>
            <a:endParaRPr lang="en-US" altLang="ja-JP" sz="1600" dirty="0" smtClean="0">
              <a:solidFill>
                <a:schemeClr val="bg1">
                  <a:lumMod val="50000"/>
                </a:schemeClr>
              </a:solidFill>
              <a:latin typeface="Gungsuh" panose="02030600000101010101" pitchFamily="18" charset="-127"/>
              <a:ea typeface="Gungsuh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01170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sz="3600" dirty="0"/>
              <a:t>How to Customize </a:t>
            </a:r>
            <a:r>
              <a:rPr lang="en-US" altLang="ja-JP" sz="3600" dirty="0" smtClean="0"/>
              <a:t>?(</a:t>
            </a:r>
            <a:r>
              <a:rPr lang="en-US" altLang="ja-JP" sz="3600" dirty="0"/>
              <a:t>Raspberry pi  </a:t>
            </a:r>
            <a:r>
              <a:rPr lang="en-US" altLang="ja-JP" sz="3600" dirty="0" smtClean="0"/>
              <a:t>2)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Deploy </a:t>
            </a:r>
            <a:r>
              <a:rPr lang="en-US" altLang="ja-JP" dirty="0"/>
              <a:t>the </a:t>
            </a:r>
            <a:r>
              <a:rPr lang="en-US" altLang="ja-JP" dirty="0" smtClean="0"/>
              <a:t>SDK into </a:t>
            </a:r>
            <a:r>
              <a:rPr lang="en-US" altLang="ja-JP" dirty="0">
                <a:latin typeface="+mj-lt"/>
                <a:ea typeface="Gungsuh" panose="02030600000101010101" pitchFamily="18" charset="-127"/>
              </a:rPr>
              <a:t>Test </a:t>
            </a:r>
            <a:r>
              <a:rPr lang="en-US" altLang="ja-JP" dirty="0" smtClean="0">
                <a:latin typeface="+mj-lt"/>
                <a:ea typeface="Gungsuh" panose="02030600000101010101" pitchFamily="18" charset="-127"/>
              </a:rPr>
              <a:t>Framework</a:t>
            </a:r>
            <a:endParaRPr lang="en-US" altLang="ja-JP" dirty="0" smtClean="0">
              <a:latin typeface="+mj-lt"/>
            </a:endParaRPr>
          </a:p>
          <a:p>
            <a:pPr lvl="1"/>
            <a:r>
              <a:rPr lang="en-US" altLang="ja-JP" dirty="0"/>
              <a:t>Y</a:t>
            </a:r>
            <a:r>
              <a:rPr lang="en-US" altLang="ja-JP" dirty="0" smtClean="0"/>
              <a:t>ou can Deploy the SDK anywhere</a:t>
            </a:r>
          </a:p>
          <a:p>
            <a:pPr lvl="2"/>
            <a:r>
              <a:rPr lang="en-US" altLang="ja-JP" dirty="0" smtClean="0"/>
              <a:t>This is the default Directory   </a:t>
            </a:r>
            <a:r>
              <a:rPr lang="en-US" altLang="ja-JP" b="1" dirty="0"/>
              <a:t>/home/</a:t>
            </a:r>
            <a:r>
              <a:rPr lang="en-US" altLang="ja-JP" b="1" dirty="0" err="1"/>
              <a:t>jenkins</a:t>
            </a:r>
            <a:r>
              <a:rPr lang="en-US" altLang="ja-JP" b="1" dirty="0"/>
              <a:t>/tools</a:t>
            </a:r>
            <a:r>
              <a:rPr lang="en-US" altLang="ja-JP" b="1" dirty="0" smtClean="0"/>
              <a:t>/.</a:t>
            </a:r>
            <a:br>
              <a:rPr lang="en-US" altLang="ja-JP" b="1" dirty="0" smtClean="0"/>
            </a:br>
            <a:r>
              <a:rPr lang="en-US" altLang="ja-JP" dirty="0" smtClean="0"/>
              <a:t>Minnow, qemu-arm and </a:t>
            </a:r>
            <a:r>
              <a:rPr lang="en-US" altLang="ja-JP" dirty="0" err="1" smtClean="0"/>
              <a:t>renesas</a:t>
            </a:r>
            <a:r>
              <a:rPr lang="en-US" altLang="ja-JP" dirty="0"/>
              <a:t>-arm </a:t>
            </a:r>
            <a:r>
              <a:rPr lang="en-US" altLang="ja-JP" dirty="0" smtClean="0"/>
              <a:t>SDK are already</a:t>
            </a:r>
            <a:br>
              <a:rPr lang="en-US" altLang="ja-JP" dirty="0" smtClean="0"/>
            </a:br>
            <a:r>
              <a:rPr lang="en-US" altLang="ja-JP" dirty="0" smtClean="0"/>
              <a:t>in the directory.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513346" y="3302124"/>
            <a:ext cx="8315144" cy="297798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r>
              <a:rPr lang="en-US" altLang="ja-JP" sz="1600" dirty="0" smtClean="0"/>
              <a:t>melco@debian-7</a:t>
            </a:r>
            <a:r>
              <a:rPr lang="en-US" altLang="ja-JP" sz="1600" dirty="0"/>
              <a:t>:~/sdk/yocto/poky/build-raspi2/tmp/deploy/sdk$ </a:t>
            </a:r>
            <a:r>
              <a:rPr lang="en-US" altLang="ja-JP" sz="1600" b="1" dirty="0">
                <a:solidFill>
                  <a:srgbClr val="FF0000"/>
                </a:solidFill>
              </a:rPr>
              <a:t>./poky-glibc-x86_64-meta-toolchain-cortexa7hf-vfp-vfpv4-neon-toolchain-1.8+snapshot.sh -y -</a:t>
            </a:r>
            <a:r>
              <a:rPr lang="en-US" altLang="ja-JP" sz="1600" b="1" dirty="0" smtClean="0">
                <a:solidFill>
                  <a:srgbClr val="FF0000"/>
                </a:solidFill>
              </a:rPr>
              <a:t>d /home/jenkins/tools/raspi2</a:t>
            </a:r>
            <a:endParaRPr lang="ja-JP" altLang="ja-JP" sz="1600" dirty="0">
              <a:solidFill>
                <a:srgbClr val="FF0000"/>
              </a:solidFill>
            </a:endParaRPr>
          </a:p>
          <a:p>
            <a:r>
              <a:rPr lang="en-US" altLang="ja-JP" sz="1600" dirty="0"/>
              <a:t>Poky (Yocto Project Reference Distro) SDK installer version 1.8+snapshot</a:t>
            </a:r>
            <a:endParaRPr lang="ja-JP" altLang="ja-JP" sz="1600" dirty="0"/>
          </a:p>
          <a:p>
            <a:r>
              <a:rPr lang="en-US" altLang="ja-JP" sz="1600" dirty="0"/>
              <a:t>===========================================================</a:t>
            </a:r>
            <a:endParaRPr lang="ja-JP" altLang="ja-JP" sz="1600" dirty="0"/>
          </a:p>
          <a:p>
            <a:r>
              <a:rPr lang="en-US" altLang="ja-JP" sz="1600" dirty="0"/>
              <a:t>The directory "/home/jenkins/tools/raspi2" already contains a SDK for this architecture.</a:t>
            </a:r>
            <a:endParaRPr lang="ja-JP" altLang="ja-JP" sz="1600" dirty="0"/>
          </a:p>
          <a:p>
            <a:r>
              <a:rPr lang="en-US" altLang="ja-JP" sz="1600" dirty="0"/>
              <a:t>If you continue, existing files will be overwritten! Proceed[y/N]? Y</a:t>
            </a:r>
            <a:endParaRPr lang="ja-JP" altLang="ja-JP" sz="1600" dirty="0"/>
          </a:p>
          <a:p>
            <a:r>
              <a:rPr lang="en-US" altLang="ja-JP" sz="1600" dirty="0"/>
              <a:t>[sudo] password for melco:</a:t>
            </a:r>
            <a:endParaRPr lang="ja-JP" altLang="ja-JP" sz="1600" dirty="0"/>
          </a:p>
          <a:p>
            <a:r>
              <a:rPr lang="en-US" altLang="ja-JP" sz="1600" dirty="0"/>
              <a:t>Extracting SDK...done</a:t>
            </a:r>
            <a:endParaRPr lang="ja-JP" altLang="ja-JP" sz="1600" dirty="0"/>
          </a:p>
          <a:p>
            <a:r>
              <a:rPr lang="en-US" altLang="ja-JP" sz="1600" dirty="0"/>
              <a:t>Setting it up...done</a:t>
            </a:r>
            <a:endParaRPr lang="ja-JP" altLang="ja-JP" sz="1600" dirty="0"/>
          </a:p>
          <a:p>
            <a:r>
              <a:rPr lang="en-US" altLang="ja-JP" sz="1600" dirty="0"/>
              <a:t>SDK has been successfully set up and is ready to be used.</a:t>
            </a:r>
            <a:endParaRPr lang="ja-JP" altLang="ja-JP" sz="1600" dirty="0"/>
          </a:p>
          <a:p>
            <a:r>
              <a:rPr lang="en-US" altLang="ja-JP" sz="1600" dirty="0"/>
              <a:t>Each time you wish to use the SDK in a new shell session, you need to source the environment setup script e.g</a:t>
            </a:r>
            <a:r>
              <a:rPr lang="en-US" altLang="ja-JP" sz="1600" dirty="0" smtClean="0"/>
              <a:t>.</a:t>
            </a:r>
            <a:endParaRPr lang="ja-JP" altLang="ja-JP" sz="1600" dirty="0"/>
          </a:p>
        </p:txBody>
      </p:sp>
      <p:sp>
        <p:nvSpPr>
          <p:cNvPr id="11" name="四角形吹き出し 10"/>
          <p:cNvSpPr/>
          <p:nvPr/>
        </p:nvSpPr>
        <p:spPr>
          <a:xfrm>
            <a:off x="3465095" y="4791117"/>
            <a:ext cx="5251101" cy="379914"/>
          </a:xfrm>
          <a:prstGeom prst="wedgeRectCallout">
            <a:avLst>
              <a:gd name="adj1" fmla="val 32443"/>
              <a:gd name="adj2" fmla="val -327861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2" algn="ctr"/>
            <a:r>
              <a:rPr lang="en-US" altLang="ja-JP" dirty="0" smtClean="0"/>
              <a:t>Selecting </a:t>
            </a:r>
            <a:r>
              <a:rPr lang="en-US" altLang="ja-JP" dirty="0"/>
              <a:t>installing </a:t>
            </a:r>
            <a:r>
              <a:rPr lang="en-US" altLang="ja-JP" dirty="0" smtClean="0"/>
              <a:t>directory and  run SDK </a:t>
            </a:r>
            <a:r>
              <a:rPr lang="en-US" altLang="ja-JP" dirty="0"/>
              <a:t>install </a:t>
            </a:r>
            <a:r>
              <a:rPr lang="en-US" altLang="ja-JP" dirty="0" smtClean="0"/>
              <a:t>script.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1B91-F214-4AE8-A6F5-F7E1EDC1D130}" type="slidenum">
              <a:rPr kumimoji="1" lang="ja-JP" altLang="en-US" smtClean="0"/>
              <a:pPr/>
              <a:t>14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55662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sz="3600" dirty="0"/>
              <a:t>How to Customize </a:t>
            </a:r>
            <a:r>
              <a:rPr lang="en-US" altLang="ja-JP" sz="3600" dirty="0" smtClean="0"/>
              <a:t>?(</a:t>
            </a:r>
            <a:r>
              <a:rPr lang="en-US" altLang="ja-JP" sz="3600" dirty="0"/>
              <a:t>Raspberry pi  </a:t>
            </a:r>
            <a:r>
              <a:rPr lang="en-US" altLang="ja-JP" sz="3600" dirty="0" smtClean="0"/>
              <a:t>2)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Deploy </a:t>
            </a:r>
            <a:r>
              <a:rPr lang="en-US" altLang="ja-JP" dirty="0"/>
              <a:t>the </a:t>
            </a:r>
            <a:r>
              <a:rPr lang="en-US" altLang="ja-JP" dirty="0" smtClean="0"/>
              <a:t>SDK into </a:t>
            </a:r>
            <a:r>
              <a:rPr lang="en-US" altLang="ja-JP" dirty="0">
                <a:latin typeface="+mj-lt"/>
                <a:ea typeface="Gungsuh" panose="02030600000101010101" pitchFamily="18" charset="-127"/>
              </a:rPr>
              <a:t>Test </a:t>
            </a:r>
            <a:r>
              <a:rPr lang="en-US" altLang="ja-JP" dirty="0" smtClean="0">
                <a:latin typeface="+mj-lt"/>
                <a:ea typeface="Gungsuh" panose="02030600000101010101" pitchFamily="18" charset="-127"/>
              </a:rPr>
              <a:t>Framework(conf.)</a:t>
            </a:r>
            <a:endParaRPr lang="en-US" altLang="ja-JP" dirty="0" smtClean="0">
              <a:latin typeface="+mj-lt"/>
            </a:endParaRPr>
          </a:p>
          <a:p>
            <a:pPr lvl="1"/>
            <a:r>
              <a:rPr lang="en-US" altLang="ja-JP" dirty="0"/>
              <a:t>how </a:t>
            </a:r>
            <a:r>
              <a:rPr lang="en-US" altLang="ja-JP" dirty="0" smtClean="0"/>
              <a:t>to Set the </a:t>
            </a:r>
            <a:r>
              <a:rPr lang="en-US" altLang="ja-JP" dirty="0">
                <a:ea typeface="Gungsuh" panose="02030600000101010101" pitchFamily="18" charset="-127"/>
              </a:rPr>
              <a:t>Test </a:t>
            </a:r>
            <a:r>
              <a:rPr lang="en-US" altLang="ja-JP" dirty="0" smtClean="0">
                <a:ea typeface="Gungsuh" panose="02030600000101010101" pitchFamily="18" charset="-127"/>
              </a:rPr>
              <a:t>Framework</a:t>
            </a:r>
            <a:r>
              <a:rPr lang="en-US" altLang="ja-JP" dirty="0" smtClean="0"/>
              <a:t> for the SDK  </a:t>
            </a:r>
          </a:p>
          <a:p>
            <a:pPr lvl="2"/>
            <a:r>
              <a:rPr lang="en-US" altLang="ja-JP" dirty="0" smtClean="0"/>
              <a:t>Adding raspi2 configuration on </a:t>
            </a:r>
            <a:r>
              <a:rPr lang="en-US" altLang="ja-JP" dirty="0"/>
              <a:t>/</a:t>
            </a:r>
            <a:r>
              <a:rPr lang="en-US" altLang="ja-JP" dirty="0" smtClean="0"/>
              <a:t>home/Jenkins/scripts/tools.sh</a:t>
            </a:r>
          </a:p>
          <a:p>
            <a:pPr lvl="2"/>
            <a:r>
              <a:rPr lang="en-US" altLang="ja-JP" dirty="0" smtClean="0"/>
              <a:t>The Test Framework already  includes  here minnow</a:t>
            </a:r>
            <a:r>
              <a:rPr lang="en-US" altLang="ja-JP" dirty="0"/>
              <a:t>, </a:t>
            </a:r>
            <a:br>
              <a:rPr lang="en-US" altLang="ja-JP" dirty="0"/>
            </a:br>
            <a:r>
              <a:rPr lang="en-US" altLang="ja-JP" dirty="0" err="1" smtClean="0"/>
              <a:t>qemu</a:t>
            </a:r>
            <a:r>
              <a:rPr lang="en-US" altLang="ja-JP" dirty="0" smtClean="0"/>
              <a:t>-arm </a:t>
            </a:r>
            <a:r>
              <a:rPr lang="en-US" altLang="ja-JP" dirty="0"/>
              <a:t>and </a:t>
            </a:r>
            <a:r>
              <a:rPr lang="en-US" altLang="ja-JP" dirty="0" err="1"/>
              <a:t>renesas</a:t>
            </a:r>
            <a:r>
              <a:rPr lang="en-US" altLang="ja-JP" dirty="0"/>
              <a:t>-arm </a:t>
            </a:r>
            <a:r>
              <a:rPr lang="en-US" altLang="ja-JP" dirty="0" smtClean="0"/>
              <a:t>configurations.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436098" y="3372464"/>
            <a:ext cx="8513794" cy="32372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72000" rIns="36000" rtlCol="0" anchor="ctr"/>
          <a:lstStyle/>
          <a:p>
            <a:pPr>
              <a:lnSpc>
                <a:spcPts val="1800"/>
              </a:lnSpc>
            </a:pPr>
            <a:r>
              <a:rPr lang="en-US" altLang="ja-JP" sz="1400" b="1" dirty="0"/>
              <a:t>elif [ "${PLATFORM}" = "</a:t>
            </a:r>
            <a:r>
              <a:rPr lang="en-US" altLang="ja-JP" sz="1400" b="1" dirty="0">
                <a:solidFill>
                  <a:srgbClr val="FF0000"/>
                </a:solidFill>
              </a:rPr>
              <a:t>raspi2</a:t>
            </a:r>
            <a:r>
              <a:rPr lang="en-US" altLang="ja-JP" sz="1400" b="1" dirty="0"/>
              <a:t>" ];</a:t>
            </a:r>
            <a:endParaRPr lang="ja-JP" altLang="ja-JP" sz="1400" dirty="0"/>
          </a:p>
          <a:p>
            <a:pPr>
              <a:lnSpc>
                <a:spcPts val="1800"/>
              </a:lnSpc>
            </a:pPr>
            <a:r>
              <a:rPr lang="en-US" altLang="ja-JP" sz="1400" b="1" dirty="0"/>
              <a:t>then</a:t>
            </a:r>
            <a:endParaRPr lang="ja-JP" altLang="ja-JP" sz="1400" dirty="0"/>
          </a:p>
          <a:p>
            <a:pPr>
              <a:lnSpc>
                <a:spcPts val="1800"/>
              </a:lnSpc>
            </a:pPr>
            <a:r>
              <a:rPr lang="en-US" altLang="ja-JP" sz="1400" b="1" dirty="0">
                <a:solidFill>
                  <a:srgbClr val="FF0000"/>
                </a:solidFill>
              </a:rPr>
              <a:t>        SDKROOT=$JTA_ENGINE_PATH/tools/raspi2/sysroots/cortexa7hf-vfp-vfpv4-neon-poky-linux-gnueabi</a:t>
            </a:r>
            <a:endParaRPr lang="ja-JP" altLang="ja-JP" sz="1400" dirty="0">
              <a:solidFill>
                <a:srgbClr val="FF0000"/>
              </a:solidFill>
            </a:endParaRPr>
          </a:p>
          <a:p>
            <a:pPr>
              <a:lnSpc>
                <a:spcPts val="1800"/>
              </a:lnSpc>
            </a:pPr>
            <a:r>
              <a:rPr lang="en-US" altLang="ja-JP" sz="1400" b="1" dirty="0"/>
              <a:t>        # environment script changes PATH in the way that python uses libs from sysroot which is </a:t>
            </a:r>
            <a:endParaRPr lang="en-US" altLang="ja-JP" sz="1400" b="1" dirty="0" smtClean="0"/>
          </a:p>
          <a:p>
            <a:pPr>
              <a:lnSpc>
                <a:spcPts val="1800"/>
              </a:lnSpc>
            </a:pPr>
            <a:r>
              <a:rPr lang="en-US" altLang="ja-JP" sz="1400" b="1" dirty="0"/>
              <a:t> </a:t>
            </a:r>
            <a:r>
              <a:rPr lang="en-US" altLang="ja-JP" sz="1400" b="1" dirty="0" smtClean="0"/>
              <a:t>          not </a:t>
            </a:r>
            <a:r>
              <a:rPr lang="en-US" altLang="ja-JP" sz="1400" b="1" dirty="0"/>
              <a:t>what we want, so save it and use later</a:t>
            </a:r>
            <a:endParaRPr lang="ja-JP" altLang="ja-JP" sz="1400" dirty="0"/>
          </a:p>
          <a:p>
            <a:pPr>
              <a:lnSpc>
                <a:spcPts val="1800"/>
              </a:lnSpc>
            </a:pPr>
            <a:r>
              <a:rPr lang="en-US" altLang="ja-JP" sz="1400" b="1" dirty="0"/>
              <a:t>        ORIG_PATH=$PATH</a:t>
            </a:r>
            <a:endParaRPr lang="ja-JP" altLang="ja-JP" sz="1400" dirty="0"/>
          </a:p>
          <a:p>
            <a:pPr>
              <a:lnSpc>
                <a:spcPts val="1800"/>
              </a:lnSpc>
            </a:pPr>
            <a:r>
              <a:rPr lang="en-US" altLang="ja-JP" sz="1400" b="1" dirty="0" smtClean="0"/>
              <a:t>        </a:t>
            </a:r>
            <a:r>
              <a:rPr lang="en-US" altLang="ja-JP" sz="1400" b="1" dirty="0" smtClean="0">
                <a:solidFill>
                  <a:srgbClr val="FF0000"/>
                </a:solidFill>
              </a:rPr>
              <a:t>PREFIX=arm-poky-linux-gnueabi</a:t>
            </a:r>
            <a:endParaRPr lang="ja-JP" altLang="ja-JP" sz="1400" dirty="0" smtClean="0">
              <a:solidFill>
                <a:srgbClr val="FF0000"/>
              </a:solidFill>
            </a:endParaRPr>
          </a:p>
          <a:p>
            <a:pPr>
              <a:lnSpc>
                <a:spcPts val="1800"/>
              </a:lnSpc>
            </a:pPr>
            <a:r>
              <a:rPr lang="en-US" altLang="ja-JP" sz="1400" b="1" dirty="0" smtClean="0"/>
              <a:t>        </a:t>
            </a:r>
            <a:r>
              <a:rPr lang="en-US" altLang="ja-JP" sz="1400" b="1" dirty="0" smtClean="0">
                <a:solidFill>
                  <a:srgbClr val="FF0000"/>
                </a:solidFill>
              </a:rPr>
              <a:t>source</a:t>
            </a:r>
            <a:r>
              <a:rPr lang="en-US" altLang="ja-JP" sz="1400" b="1" dirty="0" smtClean="0"/>
              <a:t> </a:t>
            </a:r>
            <a:r>
              <a:rPr lang="en-US" altLang="ja-JP" sz="1400" b="1" dirty="0" smtClean="0">
                <a:solidFill>
                  <a:srgbClr val="FF0000"/>
                </a:solidFill>
              </a:rPr>
              <a:t>$JTA_ENGINE_PATH/tools/raspi2/environment-setup-cortexa7hf-vfp-vfpv4-neon-poky-linux-gnueabi</a:t>
            </a:r>
            <a:endParaRPr lang="ja-JP" altLang="ja-JP" sz="1400" dirty="0" smtClean="0">
              <a:solidFill>
                <a:srgbClr val="FF0000"/>
              </a:solidFill>
            </a:endParaRPr>
          </a:p>
          <a:p>
            <a:pPr>
              <a:lnSpc>
                <a:spcPts val="1800"/>
              </a:lnSpc>
            </a:pPr>
            <a:r>
              <a:rPr lang="en-US" altLang="ja-JP" sz="1400" b="1" dirty="0"/>
              <a:t> </a:t>
            </a:r>
            <a:endParaRPr lang="ja-JP" altLang="ja-JP" sz="1400" dirty="0"/>
          </a:p>
          <a:p>
            <a:pPr>
              <a:lnSpc>
                <a:spcPts val="1800"/>
              </a:lnSpc>
            </a:pPr>
            <a:r>
              <a:rPr lang="en-US" altLang="ja-JP" sz="1400" b="1" dirty="0"/>
              <a:t>        </a:t>
            </a:r>
            <a:r>
              <a:rPr lang="en-US" altLang="ja-JP" sz="1400" b="1" dirty="0">
                <a:solidFill>
                  <a:srgbClr val="FF0000"/>
                </a:solidFill>
              </a:rPr>
              <a:t>HOST=arm-poky-linux-gnueabi</a:t>
            </a:r>
            <a:endParaRPr lang="ja-JP" altLang="ja-JP" sz="1400" dirty="0">
              <a:solidFill>
                <a:srgbClr val="FF0000"/>
              </a:solidFill>
            </a:endParaRPr>
          </a:p>
          <a:p>
            <a:pPr>
              <a:lnSpc>
                <a:spcPts val="1800"/>
              </a:lnSpc>
            </a:pPr>
            <a:r>
              <a:rPr lang="en-US" altLang="ja-JP" sz="1400" b="1" dirty="0"/>
              <a:t> </a:t>
            </a:r>
            <a:endParaRPr lang="ja-JP" altLang="ja-JP" sz="1400" dirty="0"/>
          </a:p>
          <a:p>
            <a:pPr>
              <a:lnSpc>
                <a:spcPts val="1800"/>
              </a:lnSpc>
            </a:pPr>
            <a:r>
              <a:rPr lang="en-US" altLang="ja-JP" sz="1400" b="1" dirty="0"/>
              <a:t>        unset PYTHONHOME</a:t>
            </a:r>
            <a:endParaRPr lang="ja-JP" altLang="ja-JP" sz="1400" dirty="0"/>
          </a:p>
          <a:p>
            <a:pPr>
              <a:lnSpc>
                <a:spcPts val="1800"/>
              </a:lnSpc>
            </a:pPr>
            <a:r>
              <a:rPr lang="en-US" altLang="ja-JP" sz="1400" b="1" dirty="0"/>
              <a:t>        env -u PYTHONHOME</a:t>
            </a:r>
            <a:endParaRPr lang="ja-JP" altLang="ja-JP" sz="1400" dirty="0"/>
          </a:p>
        </p:txBody>
      </p:sp>
      <p:sp>
        <p:nvSpPr>
          <p:cNvPr id="11" name="四角形吹き出し 10"/>
          <p:cNvSpPr/>
          <p:nvPr/>
        </p:nvSpPr>
        <p:spPr>
          <a:xfrm>
            <a:off x="1112811" y="3717294"/>
            <a:ext cx="1594826" cy="282112"/>
          </a:xfrm>
          <a:prstGeom prst="wedgeRectCallout">
            <a:avLst>
              <a:gd name="adj1" fmla="val 37567"/>
              <a:gd name="adj2" fmla="val -67583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2" algn="ctr"/>
            <a:r>
              <a:rPr lang="en-US" altLang="ja-JP" dirty="0" smtClean="0"/>
              <a:t>Setting raspi2</a:t>
            </a:r>
          </a:p>
        </p:txBody>
      </p:sp>
      <p:sp>
        <p:nvSpPr>
          <p:cNvPr id="7" name="四角形吹き出し 6"/>
          <p:cNvSpPr/>
          <p:nvPr/>
        </p:nvSpPr>
        <p:spPr>
          <a:xfrm>
            <a:off x="4095797" y="3255587"/>
            <a:ext cx="4408619" cy="655631"/>
          </a:xfrm>
          <a:prstGeom prst="wedgeRectCallout">
            <a:avLst>
              <a:gd name="adj1" fmla="val -63244"/>
              <a:gd name="adj2" fmla="val 5519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2" algn="ctr"/>
            <a:r>
              <a:rPr lang="en-US" altLang="ja-JP" dirty="0" smtClean="0"/>
              <a:t>“SDKROOT” is the path of the sysroot </a:t>
            </a:r>
          </a:p>
          <a:p>
            <a:pPr marL="0" lvl="2" algn="ctr"/>
            <a:r>
              <a:rPr lang="en-US" altLang="ja-JP" dirty="0" smtClean="0"/>
              <a:t>that  there is in deploying the SDK  Directory.</a:t>
            </a:r>
          </a:p>
        </p:txBody>
      </p:sp>
      <p:sp>
        <p:nvSpPr>
          <p:cNvPr id="8" name="四角形吹き出し 7"/>
          <p:cNvSpPr/>
          <p:nvPr/>
        </p:nvSpPr>
        <p:spPr>
          <a:xfrm>
            <a:off x="3863186" y="4583142"/>
            <a:ext cx="4312367" cy="390983"/>
          </a:xfrm>
          <a:prstGeom prst="wedgeRectCallout">
            <a:avLst>
              <a:gd name="adj1" fmla="val -63244"/>
              <a:gd name="adj2" fmla="val 5519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2" algn="ctr"/>
            <a:r>
              <a:rPr lang="en-US" altLang="ja-JP" dirty="0" smtClean="0"/>
              <a:t>Setting   “</a:t>
            </a:r>
            <a:r>
              <a:rPr lang="en-US" altLang="ja-JP" b="1" dirty="0"/>
              <a:t>PREFIX</a:t>
            </a:r>
            <a:r>
              <a:rPr lang="en-US" altLang="ja-JP" dirty="0" smtClean="0"/>
              <a:t>” for cross compile</a:t>
            </a:r>
          </a:p>
        </p:txBody>
      </p:sp>
      <p:sp>
        <p:nvSpPr>
          <p:cNvPr id="10" name="四角形吹き出し 9"/>
          <p:cNvSpPr/>
          <p:nvPr/>
        </p:nvSpPr>
        <p:spPr>
          <a:xfrm>
            <a:off x="2484625" y="6165050"/>
            <a:ext cx="4677064" cy="379278"/>
          </a:xfrm>
          <a:prstGeom prst="wedgeRectCallout">
            <a:avLst>
              <a:gd name="adj1" fmla="val -48178"/>
              <a:gd name="adj2" fmla="val -149003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2" algn="ctr"/>
            <a:r>
              <a:rPr lang="en-US" altLang="ja-JP" dirty="0" smtClean="0"/>
              <a:t>Set  “</a:t>
            </a:r>
            <a:r>
              <a:rPr lang="en-US" altLang="ja-JP" b="1" dirty="0"/>
              <a:t>HOST</a:t>
            </a:r>
            <a:r>
              <a:rPr lang="en-US" altLang="ja-JP" dirty="0" smtClean="0"/>
              <a:t>” for cross c</a:t>
            </a:r>
            <a:r>
              <a:rPr lang="en-US" altLang="ja-JP" dirty="0" smtClean="0">
                <a:latin typeface="+mn-ea"/>
              </a:rPr>
              <a:t>ompile</a:t>
            </a:r>
            <a:r>
              <a:rPr lang="en-US" altLang="ja-JP" dirty="0" smtClean="0"/>
              <a:t> like “</a:t>
            </a:r>
            <a:r>
              <a:rPr lang="en-US" altLang="ja-JP" b="1" dirty="0" smtClean="0"/>
              <a:t>PREFIX”</a:t>
            </a:r>
            <a:endParaRPr lang="en-US" altLang="ja-JP" dirty="0" smtClean="0"/>
          </a:p>
        </p:txBody>
      </p:sp>
      <p:sp>
        <p:nvSpPr>
          <p:cNvPr id="9" name="四角形吹き出し 8"/>
          <p:cNvSpPr/>
          <p:nvPr/>
        </p:nvSpPr>
        <p:spPr>
          <a:xfrm>
            <a:off x="3559126" y="5321809"/>
            <a:ext cx="5001438" cy="794515"/>
          </a:xfrm>
          <a:prstGeom prst="wedgeRectCallout">
            <a:avLst>
              <a:gd name="adj1" fmla="val -68529"/>
              <a:gd name="adj2" fmla="val -56543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marL="0" lvl="2" algn="ctr">
              <a:lnSpc>
                <a:spcPts val="2000"/>
              </a:lnSpc>
            </a:pPr>
            <a:r>
              <a:rPr lang="en-US" altLang="ja-JP" dirty="0" smtClean="0"/>
              <a:t>Setting this path written the file </a:t>
            </a:r>
          </a:p>
          <a:p>
            <a:pPr marL="0" lvl="2" algn="ctr">
              <a:lnSpc>
                <a:spcPts val="2000"/>
              </a:lnSpc>
            </a:pPr>
            <a:r>
              <a:rPr lang="en-US" altLang="ja-JP" dirty="0" smtClean="0"/>
              <a:t>of environment variable.</a:t>
            </a:r>
          </a:p>
          <a:p>
            <a:pPr marL="0" lvl="2" algn="ctr">
              <a:lnSpc>
                <a:spcPts val="2000"/>
              </a:lnSpc>
            </a:pPr>
            <a:r>
              <a:rPr lang="en-US" altLang="ja-JP" dirty="0" smtClean="0"/>
              <a:t>This file is in </a:t>
            </a:r>
            <a:r>
              <a:rPr lang="en-US" altLang="ja-JP" dirty="0"/>
              <a:t>the directory </a:t>
            </a:r>
            <a:r>
              <a:rPr lang="en-US" altLang="ja-JP" dirty="0" smtClean="0"/>
              <a:t>deploying </a:t>
            </a:r>
            <a:r>
              <a:rPr lang="en-US" altLang="ja-JP" dirty="0"/>
              <a:t>the </a:t>
            </a:r>
            <a:r>
              <a:rPr lang="en-US" altLang="ja-JP" dirty="0" smtClean="0"/>
              <a:t>SDK. </a:t>
            </a:r>
            <a:r>
              <a:rPr lang="en-US" altLang="ja-JP" dirty="0"/>
              <a:t>.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1B91-F214-4AE8-A6F5-F7E1EDC1D130}" type="slidenum">
              <a:rPr kumimoji="1" lang="ja-JP" altLang="en-US" smtClean="0"/>
              <a:pPr/>
              <a:t>15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83623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sz="3600" dirty="0"/>
              <a:t>How to Customize </a:t>
            </a:r>
            <a:r>
              <a:rPr lang="en-US" altLang="ja-JP" sz="3600" dirty="0" smtClean="0"/>
              <a:t>?(</a:t>
            </a:r>
            <a:r>
              <a:rPr lang="en-US" altLang="ja-JP" sz="3600" dirty="0"/>
              <a:t>Raspberry pi  </a:t>
            </a:r>
            <a:r>
              <a:rPr lang="en-US" altLang="ja-JP" sz="3600" dirty="0" smtClean="0"/>
              <a:t>2)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Deploy </a:t>
            </a:r>
            <a:r>
              <a:rPr lang="en-US" altLang="ja-JP" dirty="0"/>
              <a:t>the </a:t>
            </a:r>
            <a:r>
              <a:rPr lang="en-US" altLang="ja-JP" dirty="0" smtClean="0"/>
              <a:t>SDK into </a:t>
            </a:r>
            <a:r>
              <a:rPr lang="en-US" altLang="ja-JP" dirty="0">
                <a:latin typeface="+mj-lt"/>
                <a:ea typeface="Gungsuh" panose="02030600000101010101" pitchFamily="18" charset="-127"/>
              </a:rPr>
              <a:t>Test </a:t>
            </a:r>
            <a:r>
              <a:rPr lang="en-US" altLang="ja-JP" dirty="0" smtClean="0">
                <a:latin typeface="+mj-lt"/>
                <a:ea typeface="Gungsuh" panose="02030600000101010101" pitchFamily="18" charset="-127"/>
              </a:rPr>
              <a:t>Framework(conf.)</a:t>
            </a:r>
            <a:endParaRPr lang="en-US" altLang="ja-JP" dirty="0" smtClean="0">
              <a:latin typeface="+mj-lt"/>
            </a:endParaRPr>
          </a:p>
          <a:p>
            <a:pPr lvl="1"/>
            <a:r>
              <a:rPr lang="en-US" altLang="ja-JP" dirty="0" smtClean="0"/>
              <a:t>Set of </a:t>
            </a:r>
            <a:r>
              <a:rPr lang="en-US" altLang="ja-JP" dirty="0">
                <a:ea typeface="Gungsuh" panose="02030600000101010101" pitchFamily="18" charset="-127"/>
              </a:rPr>
              <a:t>Test </a:t>
            </a:r>
            <a:r>
              <a:rPr lang="en-US" altLang="ja-JP" dirty="0" smtClean="0">
                <a:ea typeface="Gungsuh" panose="02030600000101010101" pitchFamily="18" charset="-127"/>
              </a:rPr>
              <a:t>Framework</a:t>
            </a:r>
            <a:r>
              <a:rPr lang="en-US" altLang="ja-JP" dirty="0" smtClean="0"/>
              <a:t> for the Target(raspi2) </a:t>
            </a:r>
          </a:p>
          <a:p>
            <a:pPr lvl="2"/>
            <a:r>
              <a:rPr lang="en-US" altLang="ja-JP" dirty="0" smtClean="0"/>
              <a:t>Adding raspi2 target board configuration on /home/jenkins/overlays/boards/&lt;targetname&gt;</a:t>
            </a:r>
            <a:r>
              <a:rPr lang="en-US" altLang="ja-JP" dirty="0"/>
              <a:t>.</a:t>
            </a:r>
            <a:r>
              <a:rPr lang="en-US" altLang="ja-JP" dirty="0" smtClean="0"/>
              <a:t>board</a:t>
            </a:r>
          </a:p>
          <a:p>
            <a:pPr lvl="2"/>
            <a:endParaRPr lang="en-US" altLang="ja-JP" dirty="0" smtClean="0"/>
          </a:p>
          <a:p>
            <a:pPr lvl="2"/>
            <a:r>
              <a:rPr lang="en-US" altLang="ja-JP" dirty="0" smtClean="0"/>
              <a:t>A Sample </a:t>
            </a:r>
            <a:r>
              <a:rPr lang="en-US" altLang="ja-JP" dirty="0"/>
              <a:t>target board configuration </a:t>
            </a:r>
            <a:r>
              <a:rPr lang="en-US" altLang="ja-JP" dirty="0" smtClean="0"/>
              <a:t>file is template-</a:t>
            </a:r>
            <a:r>
              <a:rPr lang="en-US" altLang="ja-JP" dirty="0" err="1" smtClean="0"/>
              <a:t>dev.board</a:t>
            </a:r>
            <a:endParaRPr lang="en-US" altLang="ja-JP" dirty="0" smtClean="0"/>
          </a:p>
          <a:p>
            <a:pPr lvl="2"/>
            <a:endParaRPr lang="en-US" altLang="ja-JP" dirty="0" smtClean="0"/>
          </a:p>
          <a:p>
            <a:pPr lvl="2"/>
            <a:r>
              <a:rPr lang="en-US" altLang="ja-JP" dirty="0" smtClean="0"/>
              <a:t>When you add a new board, </a:t>
            </a:r>
            <a:br>
              <a:rPr lang="en-US" altLang="ja-JP" dirty="0" smtClean="0"/>
            </a:br>
            <a:r>
              <a:rPr lang="en-US" altLang="ja-JP" dirty="0" smtClean="0"/>
              <a:t>you should use template-</a:t>
            </a:r>
            <a:r>
              <a:rPr lang="en-US" altLang="ja-JP" dirty="0" err="1" smtClean="0"/>
              <a:t>dev.board</a:t>
            </a:r>
            <a:endParaRPr lang="en-US" altLang="ja-JP" dirty="0" smtClean="0"/>
          </a:p>
          <a:p>
            <a:pPr marL="541338" lvl="2" indent="0">
              <a:buNone/>
            </a:pPr>
            <a:endParaRPr lang="en-US" altLang="ja-JP" dirty="0" smtClean="0"/>
          </a:p>
          <a:p>
            <a:pPr marL="541338" lvl="2" indent="0">
              <a:buNone/>
            </a:pPr>
            <a:endParaRPr lang="en-US" altLang="ja-JP" dirty="0" smtClean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1B91-F214-4AE8-A6F5-F7E1EDC1D130}" type="slidenum">
              <a:rPr kumimoji="1" lang="ja-JP" altLang="en-US" smtClean="0"/>
              <a:pPr/>
              <a:t>16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65983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sz="3600" dirty="0"/>
              <a:t>How to Customize </a:t>
            </a:r>
            <a:r>
              <a:rPr lang="en-US" altLang="ja-JP" sz="3600" dirty="0" smtClean="0"/>
              <a:t>?(</a:t>
            </a:r>
            <a:r>
              <a:rPr lang="en-US" altLang="ja-JP" sz="3600" dirty="0"/>
              <a:t>Raspberry pi  </a:t>
            </a:r>
            <a:r>
              <a:rPr lang="en-US" altLang="ja-JP" sz="3600" dirty="0" smtClean="0"/>
              <a:t>2)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Deploy </a:t>
            </a:r>
            <a:r>
              <a:rPr lang="en-US" altLang="ja-JP" dirty="0"/>
              <a:t>the </a:t>
            </a:r>
            <a:r>
              <a:rPr lang="en-US" altLang="ja-JP" dirty="0" smtClean="0"/>
              <a:t>SDK into </a:t>
            </a:r>
            <a:r>
              <a:rPr lang="en-US" altLang="ja-JP" dirty="0">
                <a:latin typeface="+mj-lt"/>
                <a:ea typeface="Gungsuh" panose="02030600000101010101" pitchFamily="18" charset="-127"/>
              </a:rPr>
              <a:t>Test </a:t>
            </a:r>
            <a:r>
              <a:rPr lang="en-US" altLang="ja-JP" dirty="0" smtClean="0">
                <a:latin typeface="+mj-lt"/>
                <a:ea typeface="Gungsuh" panose="02030600000101010101" pitchFamily="18" charset="-127"/>
              </a:rPr>
              <a:t>Framework(conf.)</a:t>
            </a:r>
            <a:endParaRPr lang="en-US" altLang="ja-JP" dirty="0" smtClean="0">
              <a:latin typeface="+mj-lt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657724" y="1395776"/>
            <a:ext cx="8101263" cy="5183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>
              <a:lnSpc>
                <a:spcPts val="1800"/>
              </a:lnSpc>
            </a:pPr>
            <a:r>
              <a:rPr lang="en-US" altLang="ja-JP" dirty="0"/>
              <a:t>inherit "base-board"</a:t>
            </a:r>
            <a:endParaRPr lang="ja-JP" altLang="ja-JP" dirty="0"/>
          </a:p>
          <a:p>
            <a:pPr>
              <a:lnSpc>
                <a:spcPts val="1800"/>
              </a:lnSpc>
            </a:pPr>
            <a:r>
              <a:rPr lang="en-US" altLang="ja-JP" dirty="0"/>
              <a:t>include "base-params"</a:t>
            </a:r>
            <a:endParaRPr lang="ja-JP" altLang="ja-JP" dirty="0"/>
          </a:p>
          <a:p>
            <a:pPr>
              <a:lnSpc>
                <a:spcPts val="1800"/>
              </a:lnSpc>
            </a:pPr>
            <a:r>
              <a:rPr lang="en-US" altLang="ja-JP" dirty="0"/>
              <a:t> </a:t>
            </a:r>
            <a:endParaRPr lang="ja-JP" altLang="ja-JP" dirty="0"/>
          </a:p>
          <a:p>
            <a:pPr>
              <a:lnSpc>
                <a:spcPts val="1800"/>
              </a:lnSpc>
            </a:pPr>
            <a:r>
              <a:rPr lang="en-US" altLang="ja-JP" dirty="0"/>
              <a:t>IPADDR="set_ip_here"</a:t>
            </a:r>
            <a:endParaRPr lang="ja-JP" altLang="ja-JP" dirty="0"/>
          </a:p>
          <a:p>
            <a:pPr>
              <a:lnSpc>
                <a:spcPts val="1800"/>
              </a:lnSpc>
            </a:pPr>
            <a:r>
              <a:rPr lang="en-US" altLang="ja-JP" dirty="0"/>
              <a:t>LOGIN="root"</a:t>
            </a:r>
            <a:endParaRPr lang="ja-JP" altLang="ja-JP" dirty="0"/>
          </a:p>
          <a:p>
            <a:pPr>
              <a:lnSpc>
                <a:spcPts val="1800"/>
              </a:lnSpc>
            </a:pPr>
            <a:r>
              <a:rPr lang="en-US" altLang="ja-JP" dirty="0"/>
              <a:t>JTA_HOME="/home/a"</a:t>
            </a:r>
            <a:endParaRPr lang="ja-JP" altLang="ja-JP" dirty="0"/>
          </a:p>
          <a:p>
            <a:pPr>
              <a:lnSpc>
                <a:spcPts val="1800"/>
              </a:lnSpc>
            </a:pPr>
            <a:r>
              <a:rPr lang="en-US" altLang="ja-JP" dirty="0"/>
              <a:t>PASSWORD=""</a:t>
            </a:r>
            <a:endParaRPr lang="ja-JP" altLang="ja-JP" dirty="0"/>
          </a:p>
          <a:p>
            <a:pPr>
              <a:lnSpc>
                <a:spcPts val="1800"/>
              </a:lnSpc>
            </a:pPr>
            <a:r>
              <a:rPr lang="en-US" altLang="ja-JP" dirty="0"/>
              <a:t>PLATFORM="set platform here (see tools.sh)" </a:t>
            </a:r>
            <a:endParaRPr lang="ja-JP" altLang="ja-JP" dirty="0"/>
          </a:p>
          <a:p>
            <a:pPr>
              <a:lnSpc>
                <a:spcPts val="1800"/>
              </a:lnSpc>
            </a:pPr>
            <a:r>
              <a:rPr lang="en-US" altLang="ja-JP" dirty="0"/>
              <a:t>TRANSPORT="ssh"</a:t>
            </a:r>
            <a:endParaRPr lang="ja-JP" altLang="ja-JP" dirty="0"/>
          </a:p>
          <a:p>
            <a:pPr>
              <a:lnSpc>
                <a:spcPts val="1800"/>
              </a:lnSpc>
            </a:pPr>
            <a:r>
              <a:rPr lang="en-US" altLang="ja-JP" dirty="0"/>
              <a:t>ARCHITECTURE="set_ia32_or_arm_here"</a:t>
            </a:r>
            <a:endParaRPr lang="ja-JP" altLang="ja-JP" dirty="0"/>
          </a:p>
          <a:p>
            <a:pPr>
              <a:lnSpc>
                <a:spcPts val="1800"/>
              </a:lnSpc>
            </a:pPr>
            <a:r>
              <a:rPr lang="en-US" altLang="ja-JP" dirty="0" smtClean="0"/>
              <a:t>SATA_DEV</a:t>
            </a:r>
            <a:r>
              <a:rPr lang="en-US" altLang="ja-JP" dirty="0"/>
              <a:t>="/dev/sdb1"</a:t>
            </a:r>
            <a:endParaRPr lang="ja-JP" altLang="ja-JP" dirty="0"/>
          </a:p>
          <a:p>
            <a:pPr>
              <a:lnSpc>
                <a:spcPts val="1800"/>
              </a:lnSpc>
            </a:pPr>
            <a:r>
              <a:rPr lang="en-US" altLang="ja-JP" dirty="0"/>
              <a:t>SATA_MP="/mnt/sata</a:t>
            </a:r>
            <a:r>
              <a:rPr lang="en-US" altLang="ja-JP" dirty="0" smtClean="0"/>
              <a:t>"</a:t>
            </a:r>
            <a:endParaRPr lang="ja-JP" altLang="ja-JP" dirty="0"/>
          </a:p>
          <a:p>
            <a:pPr>
              <a:lnSpc>
                <a:spcPts val="1800"/>
              </a:lnSpc>
            </a:pPr>
            <a:r>
              <a:rPr lang="en-US" altLang="ja-JP" dirty="0"/>
              <a:t>USB_DEV="/dev/sda1"</a:t>
            </a:r>
            <a:endParaRPr lang="ja-JP" altLang="ja-JP" dirty="0"/>
          </a:p>
          <a:p>
            <a:pPr>
              <a:lnSpc>
                <a:spcPts val="1800"/>
              </a:lnSpc>
            </a:pPr>
            <a:r>
              <a:rPr lang="en-US" altLang="ja-JP" dirty="0"/>
              <a:t>USB_MP="/mnt/usb</a:t>
            </a:r>
            <a:r>
              <a:rPr lang="en-US" altLang="ja-JP" dirty="0" smtClean="0"/>
              <a:t>"</a:t>
            </a:r>
            <a:r>
              <a:rPr lang="en-US" altLang="ja-JP" dirty="0"/>
              <a:t> </a:t>
            </a:r>
            <a:endParaRPr lang="ja-JP" altLang="ja-JP" dirty="0"/>
          </a:p>
          <a:p>
            <a:pPr>
              <a:lnSpc>
                <a:spcPts val="1800"/>
              </a:lnSpc>
            </a:pPr>
            <a:r>
              <a:rPr lang="en-US" altLang="ja-JP" dirty="0"/>
              <a:t>MMC_DEV="/dev/mmcblk0p2"</a:t>
            </a:r>
            <a:endParaRPr lang="ja-JP" altLang="ja-JP" dirty="0"/>
          </a:p>
          <a:p>
            <a:pPr>
              <a:lnSpc>
                <a:spcPts val="1800"/>
              </a:lnSpc>
            </a:pPr>
            <a:r>
              <a:rPr lang="en-US" altLang="ja-JP" dirty="0"/>
              <a:t>MMC_MP="/mnt/mmc"</a:t>
            </a:r>
            <a:endParaRPr lang="ja-JP" altLang="ja-JP" dirty="0"/>
          </a:p>
          <a:p>
            <a:pPr>
              <a:lnSpc>
                <a:spcPts val="1800"/>
              </a:lnSpc>
            </a:pPr>
            <a:r>
              <a:rPr lang="en-US" altLang="ja-JP" dirty="0"/>
              <a:t> </a:t>
            </a:r>
            <a:endParaRPr lang="ja-JP" altLang="ja-JP" dirty="0"/>
          </a:p>
          <a:p>
            <a:pPr>
              <a:lnSpc>
                <a:spcPts val="1800"/>
              </a:lnSpc>
            </a:pPr>
            <a:r>
              <a:rPr lang="en-US" altLang="ja-JP" dirty="0"/>
              <a:t>LTP_OPEN_POSIX_SUBTEST_COUNT_POS="1319"</a:t>
            </a:r>
            <a:endParaRPr lang="ja-JP" altLang="ja-JP" dirty="0"/>
          </a:p>
          <a:p>
            <a:pPr>
              <a:lnSpc>
                <a:spcPts val="1800"/>
              </a:lnSpc>
            </a:pPr>
            <a:r>
              <a:rPr lang="en-US" altLang="ja-JP" dirty="0"/>
              <a:t>LTP_OPEN_POSIX_SUBTEST_COUNT_NEG="169</a:t>
            </a:r>
            <a:r>
              <a:rPr lang="en-US" altLang="ja-JP" dirty="0" smtClean="0"/>
              <a:t>"</a:t>
            </a:r>
            <a:endParaRPr lang="ja-JP" altLang="ja-JP" dirty="0"/>
          </a:p>
          <a:p>
            <a:pPr>
              <a:lnSpc>
                <a:spcPts val="1800"/>
              </a:lnSpc>
            </a:pPr>
            <a:r>
              <a:rPr lang="en-US" altLang="ja-JP" dirty="0"/>
              <a:t>EXPAT_SUBTEST_COUNT_POS="1769"</a:t>
            </a:r>
            <a:endParaRPr lang="ja-JP" altLang="ja-JP" dirty="0"/>
          </a:p>
          <a:p>
            <a:pPr>
              <a:lnSpc>
                <a:spcPts val="1800"/>
              </a:lnSpc>
            </a:pPr>
            <a:r>
              <a:rPr lang="en-US" altLang="ja-JP" dirty="0"/>
              <a:t>EXPAT_SUBTEST_COUNT_NEG="</a:t>
            </a:r>
            <a:r>
              <a:rPr lang="en-US" altLang="ja-JP" dirty="0" smtClean="0"/>
              <a:t>41"</a:t>
            </a:r>
            <a:endParaRPr lang="ja-JP" altLang="ja-JP" dirty="0"/>
          </a:p>
        </p:txBody>
      </p:sp>
      <p:sp>
        <p:nvSpPr>
          <p:cNvPr id="28" name="四角形吹き出し 27"/>
          <p:cNvSpPr/>
          <p:nvPr/>
        </p:nvSpPr>
        <p:spPr>
          <a:xfrm>
            <a:off x="2972085" y="1676216"/>
            <a:ext cx="3472543" cy="282112"/>
          </a:xfrm>
          <a:prstGeom prst="wedgeRectCallout">
            <a:avLst>
              <a:gd name="adj1" fmla="val -70360"/>
              <a:gd name="adj2" fmla="val 17409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2" algn="ctr"/>
            <a:r>
              <a:rPr lang="en-US" altLang="ja-JP" dirty="0" smtClean="0"/>
              <a:t>Setting IP address of a target </a:t>
            </a:r>
          </a:p>
        </p:txBody>
      </p:sp>
      <p:sp>
        <p:nvSpPr>
          <p:cNvPr id="29" name="四角形吹き出し 28"/>
          <p:cNvSpPr/>
          <p:nvPr/>
        </p:nvSpPr>
        <p:spPr>
          <a:xfrm>
            <a:off x="3452555" y="2185308"/>
            <a:ext cx="3472543" cy="282112"/>
          </a:xfrm>
          <a:prstGeom prst="wedgeRectCallout">
            <a:avLst>
              <a:gd name="adj1" fmla="val -92534"/>
              <a:gd name="adj2" fmla="val 85951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2" algn="ctr"/>
            <a:r>
              <a:rPr lang="en-US" altLang="ja-JP" dirty="0" smtClean="0"/>
              <a:t>Login user name </a:t>
            </a:r>
          </a:p>
        </p:txBody>
      </p:sp>
      <p:sp>
        <p:nvSpPr>
          <p:cNvPr id="30" name="四角形吹き出し 29"/>
          <p:cNvSpPr/>
          <p:nvPr/>
        </p:nvSpPr>
        <p:spPr>
          <a:xfrm>
            <a:off x="3452555" y="2529848"/>
            <a:ext cx="3472543" cy="282112"/>
          </a:xfrm>
          <a:prstGeom prst="wedgeRectCallout">
            <a:avLst>
              <a:gd name="adj1" fmla="val -68974"/>
              <a:gd name="adj2" fmla="val 54676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2" algn="ctr"/>
            <a:r>
              <a:rPr lang="en-US" altLang="ja-JP" dirty="0" smtClean="0"/>
              <a:t>Directory to run some test </a:t>
            </a:r>
          </a:p>
        </p:txBody>
      </p:sp>
      <p:sp>
        <p:nvSpPr>
          <p:cNvPr id="31" name="四角形吹き出し 30"/>
          <p:cNvSpPr/>
          <p:nvPr/>
        </p:nvSpPr>
        <p:spPr>
          <a:xfrm>
            <a:off x="3452555" y="2874388"/>
            <a:ext cx="3472543" cy="282112"/>
          </a:xfrm>
          <a:prstGeom prst="wedgeRectCallout">
            <a:avLst>
              <a:gd name="adj1" fmla="val -90225"/>
              <a:gd name="adj2" fmla="val 26242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2" algn="ctr"/>
            <a:r>
              <a:rPr lang="en-US" altLang="ja-JP" dirty="0" smtClean="0"/>
              <a:t>LOGIN user password</a:t>
            </a:r>
          </a:p>
        </p:txBody>
      </p:sp>
      <p:sp>
        <p:nvSpPr>
          <p:cNvPr id="32" name="四角形吹き出し 31"/>
          <p:cNvSpPr/>
          <p:nvPr/>
        </p:nvSpPr>
        <p:spPr>
          <a:xfrm>
            <a:off x="5056765" y="3229512"/>
            <a:ext cx="3472543" cy="633551"/>
          </a:xfrm>
          <a:prstGeom prst="wedgeRectCallout">
            <a:avLst>
              <a:gd name="adj1" fmla="val -64124"/>
              <a:gd name="adj2" fmla="val -27069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2" algn="ctr"/>
            <a:r>
              <a:rPr lang="en-US" altLang="ja-JP" dirty="0" smtClean="0"/>
              <a:t>Setting Platform name  </a:t>
            </a:r>
          </a:p>
          <a:p>
            <a:pPr marL="0" lvl="2" algn="ctr"/>
            <a:r>
              <a:rPr lang="en-US" altLang="ja-JP" dirty="0"/>
              <a:t>elif [ "${PLATFORM}" = "</a:t>
            </a:r>
            <a:r>
              <a:rPr lang="en-US" altLang="ja-JP" u="sng" dirty="0">
                <a:solidFill>
                  <a:srgbClr val="FF0000"/>
                </a:solidFill>
              </a:rPr>
              <a:t>raspi2</a:t>
            </a:r>
            <a:r>
              <a:rPr lang="en-US" altLang="ja-JP" dirty="0"/>
              <a:t>" </a:t>
            </a:r>
            <a:r>
              <a:rPr lang="en-US" altLang="ja-JP" dirty="0" smtClean="0"/>
              <a:t>];</a:t>
            </a:r>
          </a:p>
        </p:txBody>
      </p:sp>
      <p:sp>
        <p:nvSpPr>
          <p:cNvPr id="33" name="四角形吹き出し 32"/>
          <p:cNvSpPr/>
          <p:nvPr/>
        </p:nvSpPr>
        <p:spPr>
          <a:xfrm>
            <a:off x="4374976" y="3923351"/>
            <a:ext cx="3472543" cy="382564"/>
          </a:xfrm>
          <a:prstGeom prst="wedgeRectCallout">
            <a:avLst>
              <a:gd name="adj1" fmla="val -47031"/>
              <a:gd name="adj2" fmla="val -90372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2" algn="ctr"/>
            <a:r>
              <a:rPr lang="en-US" altLang="ja-JP" dirty="0" smtClean="0"/>
              <a:t>Setting Architecture name </a:t>
            </a:r>
          </a:p>
        </p:txBody>
      </p:sp>
      <p:sp>
        <p:nvSpPr>
          <p:cNvPr id="34" name="右中かっこ 33"/>
          <p:cNvSpPr/>
          <p:nvPr/>
        </p:nvSpPr>
        <p:spPr>
          <a:xfrm>
            <a:off x="3756260" y="3923351"/>
            <a:ext cx="198119" cy="1274291"/>
          </a:xfrm>
          <a:prstGeom prst="rightBrace">
            <a:avLst>
              <a:gd name="adj1" fmla="val 10684"/>
              <a:gd name="adj2" fmla="val 70142"/>
            </a:avLst>
          </a:prstGeom>
          <a:ln w="19050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5" name="正方形/長方形 34"/>
          <p:cNvSpPr/>
          <p:nvPr/>
        </p:nvSpPr>
        <p:spPr>
          <a:xfrm>
            <a:off x="3994487" y="4366203"/>
            <a:ext cx="4644187" cy="91165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Setting </a:t>
            </a:r>
            <a:r>
              <a:rPr lang="en-US" altLang="ja-JP" dirty="0" smtClean="0"/>
              <a:t>a </a:t>
            </a:r>
            <a:r>
              <a:rPr kumimoji="1" lang="en-US" altLang="ja-JP" dirty="0" smtClean="0"/>
              <a:t>device Information of the target board </a:t>
            </a:r>
          </a:p>
          <a:p>
            <a:pPr algn="ctr"/>
            <a:r>
              <a:rPr lang="en-US" altLang="ja-JP" dirty="0"/>
              <a:t>l</a:t>
            </a:r>
            <a:r>
              <a:rPr lang="en-US" altLang="ja-JP" dirty="0" smtClean="0"/>
              <a:t>ike SATA, USB and MMC etc</a:t>
            </a:r>
            <a:r>
              <a:rPr lang="en-US" altLang="ja-JP" dirty="0"/>
              <a:t>.</a:t>
            </a:r>
            <a:endParaRPr kumimoji="1" lang="ja-JP" altLang="en-US" dirty="0"/>
          </a:p>
        </p:txBody>
      </p:sp>
      <p:sp>
        <p:nvSpPr>
          <p:cNvPr id="38" name="右中かっこ 37"/>
          <p:cNvSpPr/>
          <p:nvPr/>
        </p:nvSpPr>
        <p:spPr>
          <a:xfrm>
            <a:off x="5344429" y="5437847"/>
            <a:ext cx="190097" cy="1007832"/>
          </a:xfrm>
          <a:prstGeom prst="rightBrace">
            <a:avLst>
              <a:gd name="adj1" fmla="val 10684"/>
              <a:gd name="adj2" fmla="val 70142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9" name="正方形/長方形 38"/>
          <p:cNvSpPr/>
          <p:nvPr/>
        </p:nvSpPr>
        <p:spPr>
          <a:xfrm>
            <a:off x="5600158" y="5338141"/>
            <a:ext cx="3093197" cy="109784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Setting </a:t>
            </a:r>
            <a:r>
              <a:rPr lang="en-US" altLang="ja-JP" dirty="0" smtClean="0"/>
              <a:t>configuration  </a:t>
            </a:r>
          </a:p>
          <a:p>
            <a:pPr algn="ctr"/>
            <a:r>
              <a:rPr lang="en-US" altLang="ja-JP" dirty="0" smtClean="0"/>
              <a:t>For each test </a:t>
            </a:r>
          </a:p>
          <a:p>
            <a:pPr algn="ctr"/>
            <a:r>
              <a:rPr lang="en-US" altLang="ja-JP" dirty="0" smtClean="0"/>
              <a:t>like LTP and EXPAT etc.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1B91-F214-4AE8-A6F5-F7E1EDC1D130}" type="slidenum">
              <a:rPr kumimoji="1" lang="ja-JP" altLang="en-US" smtClean="0"/>
              <a:pPr/>
              <a:t>17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10003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sz="3600" dirty="0"/>
              <a:t>How to Customize </a:t>
            </a:r>
            <a:r>
              <a:rPr lang="en-US" altLang="ja-JP" sz="3600" dirty="0" smtClean="0"/>
              <a:t>?(</a:t>
            </a:r>
            <a:r>
              <a:rPr lang="en-US" altLang="ja-JP" sz="3600" dirty="0"/>
              <a:t>Raspberry pi  </a:t>
            </a:r>
            <a:r>
              <a:rPr lang="en-US" altLang="ja-JP" sz="3600" dirty="0" smtClean="0"/>
              <a:t>2)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Deploy </a:t>
            </a:r>
            <a:r>
              <a:rPr lang="en-US" altLang="ja-JP" dirty="0"/>
              <a:t>the </a:t>
            </a:r>
            <a:r>
              <a:rPr lang="en-US" altLang="ja-JP" dirty="0" smtClean="0"/>
              <a:t>SDK into </a:t>
            </a:r>
            <a:r>
              <a:rPr lang="en-US" altLang="ja-JP" dirty="0">
                <a:latin typeface="+mj-lt"/>
                <a:ea typeface="Gungsuh" panose="02030600000101010101" pitchFamily="18" charset="-127"/>
              </a:rPr>
              <a:t>Test </a:t>
            </a:r>
            <a:r>
              <a:rPr lang="en-US" altLang="ja-JP" dirty="0" smtClean="0">
                <a:latin typeface="+mj-lt"/>
                <a:ea typeface="Gungsuh" panose="02030600000101010101" pitchFamily="18" charset="-127"/>
              </a:rPr>
              <a:t>Framework(conf.)</a:t>
            </a:r>
          </a:p>
          <a:p>
            <a:pPr lvl="1"/>
            <a:r>
              <a:rPr lang="en-US" altLang="ja-JP" dirty="0" smtClean="0">
                <a:latin typeface="+mj-lt"/>
                <a:ea typeface="Gungsuh" panose="02030600000101010101" pitchFamily="18" charset="-127"/>
              </a:rPr>
              <a:t>For example , </a:t>
            </a:r>
            <a:r>
              <a:rPr lang="en-US" altLang="ja-JP" dirty="0" smtClean="0"/>
              <a:t>&lt;target name</a:t>
            </a:r>
            <a:r>
              <a:rPr lang="en-US" altLang="ja-JP" dirty="0"/>
              <a:t>&gt;.</a:t>
            </a:r>
            <a:r>
              <a:rPr lang="en-US" altLang="ja-JP" dirty="0" smtClean="0"/>
              <a:t>board for Raspi2</a:t>
            </a:r>
            <a:endParaRPr lang="en-US" altLang="ja-JP" dirty="0" smtClean="0">
              <a:latin typeface="+mj-lt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657724" y="1958329"/>
            <a:ext cx="8101263" cy="444247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>
              <a:lnSpc>
                <a:spcPts val="2000"/>
              </a:lnSpc>
            </a:pPr>
            <a:r>
              <a:rPr lang="en-US" altLang="ja-JP" dirty="0"/>
              <a:t>inherit "base-board"</a:t>
            </a:r>
            <a:endParaRPr lang="ja-JP" altLang="ja-JP" dirty="0"/>
          </a:p>
          <a:p>
            <a:pPr>
              <a:lnSpc>
                <a:spcPts val="2000"/>
              </a:lnSpc>
            </a:pPr>
            <a:r>
              <a:rPr lang="en-US" altLang="ja-JP" dirty="0"/>
              <a:t>include "base-</a:t>
            </a:r>
            <a:r>
              <a:rPr lang="en-US" altLang="ja-JP" dirty="0" err="1"/>
              <a:t>params</a:t>
            </a:r>
            <a:r>
              <a:rPr lang="en-US" altLang="ja-JP" dirty="0" smtClean="0"/>
              <a:t>"</a:t>
            </a:r>
            <a:endParaRPr lang="ja-JP" altLang="ja-JP" dirty="0"/>
          </a:p>
          <a:p>
            <a:pPr>
              <a:lnSpc>
                <a:spcPts val="2000"/>
              </a:lnSpc>
            </a:pPr>
            <a:r>
              <a:rPr lang="en-US" altLang="ja-JP" dirty="0"/>
              <a:t>IPADDR="192.168.1.42"</a:t>
            </a:r>
            <a:endParaRPr lang="ja-JP" altLang="ja-JP" dirty="0"/>
          </a:p>
          <a:p>
            <a:pPr>
              <a:lnSpc>
                <a:spcPts val="2000"/>
              </a:lnSpc>
            </a:pPr>
            <a:r>
              <a:rPr lang="en-US" altLang="ja-JP" dirty="0"/>
              <a:t>LOGIN="root"</a:t>
            </a:r>
            <a:endParaRPr lang="ja-JP" altLang="ja-JP" dirty="0"/>
          </a:p>
          <a:p>
            <a:pPr>
              <a:lnSpc>
                <a:spcPts val="2000"/>
              </a:lnSpc>
            </a:pPr>
            <a:r>
              <a:rPr lang="en-US" altLang="ja-JP" dirty="0"/>
              <a:t>JTA_HOME="/home/a"</a:t>
            </a:r>
            <a:endParaRPr lang="ja-JP" altLang="ja-JP" dirty="0"/>
          </a:p>
          <a:p>
            <a:pPr>
              <a:lnSpc>
                <a:spcPts val="2000"/>
              </a:lnSpc>
            </a:pPr>
            <a:r>
              <a:rPr lang="en-US" altLang="ja-JP" dirty="0"/>
              <a:t>PASSWORD="pi"</a:t>
            </a:r>
            <a:endParaRPr lang="ja-JP" altLang="ja-JP" dirty="0"/>
          </a:p>
          <a:p>
            <a:pPr>
              <a:lnSpc>
                <a:spcPts val="2000"/>
              </a:lnSpc>
            </a:pPr>
            <a:r>
              <a:rPr lang="en-US" altLang="ja-JP" dirty="0"/>
              <a:t>PLATFORM</a:t>
            </a:r>
            <a:r>
              <a:rPr lang="en-US" altLang="ja-JP" dirty="0">
                <a:solidFill>
                  <a:schemeClr val="accent6">
                    <a:lumMod val="75000"/>
                  </a:schemeClr>
                </a:solidFill>
              </a:rPr>
              <a:t>="</a:t>
            </a:r>
            <a:r>
              <a:rPr lang="en-US" altLang="ja-JP" dirty="0" smtClean="0">
                <a:solidFill>
                  <a:schemeClr val="accent6">
                    <a:lumMod val="75000"/>
                  </a:schemeClr>
                </a:solidFill>
              </a:rPr>
              <a:t>raspi</a:t>
            </a:r>
            <a:r>
              <a:rPr lang="en-US" altLang="ja-JP" dirty="0">
                <a:solidFill>
                  <a:schemeClr val="accent6">
                    <a:lumMod val="75000"/>
                  </a:schemeClr>
                </a:solidFill>
              </a:rPr>
              <a:t>2</a:t>
            </a:r>
            <a:r>
              <a:rPr lang="en-US" altLang="ja-JP" dirty="0" smtClean="0">
                <a:solidFill>
                  <a:schemeClr val="accent6">
                    <a:lumMod val="75000"/>
                  </a:schemeClr>
                </a:solidFill>
              </a:rPr>
              <a:t>"</a:t>
            </a:r>
            <a:endParaRPr lang="ja-JP" altLang="ja-JP" dirty="0">
              <a:solidFill>
                <a:schemeClr val="accent6">
                  <a:lumMod val="75000"/>
                </a:schemeClr>
              </a:solidFill>
            </a:endParaRPr>
          </a:p>
          <a:p>
            <a:pPr>
              <a:lnSpc>
                <a:spcPts val="2000"/>
              </a:lnSpc>
            </a:pPr>
            <a:r>
              <a:rPr lang="en-US" altLang="ja-JP" dirty="0"/>
              <a:t>TRANSPORT="ssh"</a:t>
            </a:r>
            <a:endParaRPr lang="ja-JP" altLang="ja-JP" dirty="0"/>
          </a:p>
          <a:p>
            <a:pPr>
              <a:lnSpc>
                <a:spcPts val="2000"/>
              </a:lnSpc>
            </a:pPr>
            <a:r>
              <a:rPr lang="en-US" altLang="ja-JP" dirty="0"/>
              <a:t>ARCHITECTURE="</a:t>
            </a:r>
            <a:r>
              <a:rPr lang="en-US" altLang="ja-JP" dirty="0" smtClean="0"/>
              <a:t>arm“</a:t>
            </a:r>
          </a:p>
          <a:p>
            <a:pPr>
              <a:lnSpc>
                <a:spcPts val="2000"/>
              </a:lnSpc>
            </a:pPr>
            <a:endParaRPr lang="ja-JP" altLang="ja-JP" dirty="0"/>
          </a:p>
          <a:p>
            <a:pPr>
              <a:lnSpc>
                <a:spcPts val="2000"/>
              </a:lnSpc>
            </a:pPr>
            <a:r>
              <a:rPr lang="en-US" altLang="ja-JP" dirty="0">
                <a:solidFill>
                  <a:srgbClr val="00B050"/>
                </a:solidFill>
              </a:rPr>
              <a:t>MMC_DEV</a:t>
            </a:r>
            <a:r>
              <a:rPr lang="en-US" altLang="ja-JP" dirty="0"/>
              <a:t>="/dev/mmcblk0p1"</a:t>
            </a:r>
            <a:endParaRPr lang="ja-JP" altLang="ja-JP" dirty="0"/>
          </a:p>
          <a:p>
            <a:pPr>
              <a:lnSpc>
                <a:spcPts val="2000"/>
              </a:lnSpc>
            </a:pPr>
            <a:r>
              <a:rPr lang="en-US" altLang="ja-JP" dirty="0">
                <a:solidFill>
                  <a:srgbClr val="00B050"/>
                </a:solidFill>
              </a:rPr>
              <a:t>MMC_MP</a:t>
            </a:r>
            <a:r>
              <a:rPr lang="en-US" altLang="ja-JP" dirty="0"/>
              <a:t>="/</a:t>
            </a:r>
            <a:r>
              <a:rPr lang="en-US" altLang="ja-JP" dirty="0" err="1"/>
              <a:t>mnt</a:t>
            </a:r>
            <a:r>
              <a:rPr lang="en-US" altLang="ja-JP" dirty="0"/>
              <a:t>/mmc</a:t>
            </a:r>
            <a:r>
              <a:rPr lang="en-US" altLang="ja-JP" dirty="0" smtClean="0"/>
              <a:t>"</a:t>
            </a:r>
            <a:endParaRPr lang="ja-JP" altLang="ja-JP" dirty="0"/>
          </a:p>
          <a:p>
            <a:pPr>
              <a:lnSpc>
                <a:spcPts val="2000"/>
              </a:lnSpc>
            </a:pPr>
            <a:r>
              <a:rPr lang="en-US" altLang="ja-JP" dirty="0">
                <a:solidFill>
                  <a:srgbClr val="3366FF"/>
                </a:solidFill>
              </a:rPr>
              <a:t>LTP_SYSCALL</a:t>
            </a:r>
            <a:r>
              <a:rPr lang="en-US" altLang="ja-JP" dirty="0"/>
              <a:t>_COUNT_TPASS="4071"</a:t>
            </a:r>
          </a:p>
          <a:p>
            <a:pPr>
              <a:lnSpc>
                <a:spcPts val="2000"/>
              </a:lnSpc>
            </a:pPr>
            <a:r>
              <a:rPr lang="en-US" altLang="ja-JP" dirty="0">
                <a:solidFill>
                  <a:srgbClr val="3366FF"/>
                </a:solidFill>
              </a:rPr>
              <a:t>LTP_SYSCALL</a:t>
            </a:r>
            <a:r>
              <a:rPr lang="en-US" altLang="ja-JP" dirty="0"/>
              <a:t>_COUNT_TINFO="2776"</a:t>
            </a:r>
          </a:p>
          <a:p>
            <a:pPr>
              <a:lnSpc>
                <a:spcPts val="2000"/>
              </a:lnSpc>
            </a:pPr>
            <a:r>
              <a:rPr lang="en-US" altLang="ja-JP" dirty="0">
                <a:solidFill>
                  <a:srgbClr val="3366FF"/>
                </a:solidFill>
              </a:rPr>
              <a:t>LTP_SYSCALL</a:t>
            </a:r>
            <a:r>
              <a:rPr lang="en-US" altLang="ja-JP" dirty="0"/>
              <a:t>_COUNT_TCONF="140"</a:t>
            </a:r>
          </a:p>
          <a:p>
            <a:pPr>
              <a:lnSpc>
                <a:spcPts val="2000"/>
              </a:lnSpc>
            </a:pPr>
            <a:r>
              <a:rPr lang="en-US" altLang="ja-JP" dirty="0">
                <a:solidFill>
                  <a:srgbClr val="3366FF"/>
                </a:solidFill>
              </a:rPr>
              <a:t>LTP_SYSCALL</a:t>
            </a:r>
            <a:r>
              <a:rPr lang="en-US" altLang="ja-JP" dirty="0"/>
              <a:t>_COUNT_TFAIL="4"</a:t>
            </a:r>
          </a:p>
          <a:p>
            <a:pPr>
              <a:lnSpc>
                <a:spcPts val="2000"/>
              </a:lnSpc>
            </a:pPr>
            <a:r>
              <a:rPr lang="en-US" altLang="ja-JP" dirty="0">
                <a:solidFill>
                  <a:srgbClr val="3366FF"/>
                </a:solidFill>
              </a:rPr>
              <a:t>LTP_SYSCALL</a:t>
            </a:r>
            <a:r>
              <a:rPr lang="en-US" altLang="ja-JP" dirty="0"/>
              <a:t>_COUNT_TBROK="2764"</a:t>
            </a:r>
            <a:endParaRPr lang="ja-JP" altLang="ja-JP" dirty="0"/>
          </a:p>
        </p:txBody>
      </p:sp>
      <p:sp>
        <p:nvSpPr>
          <p:cNvPr id="28" name="四角形吹き出し 27"/>
          <p:cNvSpPr/>
          <p:nvPr/>
        </p:nvSpPr>
        <p:spPr>
          <a:xfrm>
            <a:off x="3109186" y="1972064"/>
            <a:ext cx="3472543" cy="282112"/>
          </a:xfrm>
          <a:prstGeom prst="wedgeRectCallout">
            <a:avLst>
              <a:gd name="adj1" fmla="val -57425"/>
              <a:gd name="adj2" fmla="val 193993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2" algn="ctr"/>
            <a:r>
              <a:rPr lang="en-US" altLang="ja-JP" dirty="0" smtClean="0"/>
              <a:t>Setting IP address of a target </a:t>
            </a:r>
          </a:p>
        </p:txBody>
      </p:sp>
      <p:sp>
        <p:nvSpPr>
          <p:cNvPr id="29" name="四角形吹き出し 28"/>
          <p:cNvSpPr/>
          <p:nvPr/>
        </p:nvSpPr>
        <p:spPr>
          <a:xfrm>
            <a:off x="4086665" y="2390925"/>
            <a:ext cx="2495063" cy="282112"/>
          </a:xfrm>
          <a:prstGeom prst="wedgeRectCallout">
            <a:avLst>
              <a:gd name="adj1" fmla="val -133169"/>
              <a:gd name="adj2" fmla="val 124663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2" algn="ctr"/>
            <a:r>
              <a:rPr lang="en-US" altLang="ja-JP" dirty="0"/>
              <a:t>Login user </a:t>
            </a:r>
            <a:r>
              <a:rPr lang="en-US" altLang="ja-JP" dirty="0" smtClean="0"/>
              <a:t>name </a:t>
            </a:r>
          </a:p>
        </p:txBody>
      </p:sp>
      <p:sp>
        <p:nvSpPr>
          <p:cNvPr id="30" name="四角形吹き出し 29"/>
          <p:cNvSpPr/>
          <p:nvPr/>
        </p:nvSpPr>
        <p:spPr>
          <a:xfrm>
            <a:off x="3654478" y="2766871"/>
            <a:ext cx="2927251" cy="282112"/>
          </a:xfrm>
          <a:prstGeom prst="wedgeRectCallout">
            <a:avLst>
              <a:gd name="adj1" fmla="val -76768"/>
              <a:gd name="adj2" fmla="val 95182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2" algn="ctr"/>
            <a:r>
              <a:rPr lang="en-US" altLang="ja-JP" dirty="0" smtClean="0"/>
              <a:t>Directory to run some test </a:t>
            </a:r>
          </a:p>
        </p:txBody>
      </p:sp>
      <p:sp>
        <p:nvSpPr>
          <p:cNvPr id="31" name="四角形吹き出し 30"/>
          <p:cNvSpPr/>
          <p:nvPr/>
        </p:nvSpPr>
        <p:spPr>
          <a:xfrm>
            <a:off x="3879561" y="3157149"/>
            <a:ext cx="2702168" cy="282112"/>
          </a:xfrm>
          <a:prstGeom prst="wedgeRectCallout">
            <a:avLst>
              <a:gd name="adj1" fmla="val -109443"/>
              <a:gd name="adj2" fmla="val 34728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2" algn="ctr"/>
            <a:r>
              <a:rPr lang="en-US" altLang="ja-JP" dirty="0" smtClean="0"/>
              <a:t>LOGIN user password</a:t>
            </a:r>
          </a:p>
        </p:txBody>
      </p:sp>
      <p:sp>
        <p:nvSpPr>
          <p:cNvPr id="32" name="四角形吹き出し 31"/>
          <p:cNvSpPr/>
          <p:nvPr/>
        </p:nvSpPr>
        <p:spPr>
          <a:xfrm>
            <a:off x="3165452" y="3503033"/>
            <a:ext cx="3416275" cy="633551"/>
          </a:xfrm>
          <a:prstGeom prst="wedgeRectCallout">
            <a:avLst>
              <a:gd name="adj1" fmla="val -65137"/>
              <a:gd name="adj2" fmla="val -21518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2" algn="ctr"/>
            <a:r>
              <a:rPr lang="en-US" altLang="ja-JP" dirty="0" smtClean="0"/>
              <a:t>Setting Platform name  </a:t>
            </a:r>
          </a:p>
          <a:p>
            <a:pPr marL="0" lvl="2" algn="ctr"/>
            <a:r>
              <a:rPr lang="en-US" altLang="ja-JP" dirty="0"/>
              <a:t>elif [ "${PLATFORM}" = "</a:t>
            </a:r>
            <a:r>
              <a:rPr lang="en-US" altLang="ja-JP" u="sng" dirty="0">
                <a:solidFill>
                  <a:srgbClr val="FF0000"/>
                </a:solidFill>
              </a:rPr>
              <a:t>raspi2</a:t>
            </a:r>
            <a:r>
              <a:rPr lang="en-US" altLang="ja-JP" dirty="0"/>
              <a:t>" </a:t>
            </a:r>
            <a:r>
              <a:rPr lang="en-US" altLang="ja-JP" dirty="0" smtClean="0"/>
              <a:t>];</a:t>
            </a:r>
          </a:p>
        </p:txBody>
      </p:sp>
      <p:sp>
        <p:nvSpPr>
          <p:cNvPr id="33" name="四角形吹き出し 32"/>
          <p:cNvSpPr/>
          <p:nvPr/>
        </p:nvSpPr>
        <p:spPr>
          <a:xfrm>
            <a:off x="3879561" y="4200860"/>
            <a:ext cx="3472543" cy="321902"/>
          </a:xfrm>
          <a:prstGeom prst="wedgeRectCallout">
            <a:avLst>
              <a:gd name="adj1" fmla="val -81607"/>
              <a:gd name="adj2" fmla="val -58501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2" algn="ctr"/>
            <a:r>
              <a:rPr lang="en-US" altLang="ja-JP" dirty="0" smtClean="0"/>
              <a:t>Setting Architecture name </a:t>
            </a:r>
          </a:p>
        </p:txBody>
      </p:sp>
      <p:sp>
        <p:nvSpPr>
          <p:cNvPr id="34" name="右中かっこ 33"/>
          <p:cNvSpPr/>
          <p:nvPr/>
        </p:nvSpPr>
        <p:spPr>
          <a:xfrm>
            <a:off x="3652737" y="4605717"/>
            <a:ext cx="143438" cy="398512"/>
          </a:xfrm>
          <a:prstGeom prst="rightBrace">
            <a:avLst>
              <a:gd name="adj1" fmla="val 10684"/>
              <a:gd name="adj2" fmla="val 70142"/>
            </a:avLst>
          </a:prstGeom>
          <a:ln w="19050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5" name="正方形/長方形 34"/>
          <p:cNvSpPr/>
          <p:nvPr/>
        </p:nvSpPr>
        <p:spPr>
          <a:xfrm>
            <a:off x="3879560" y="4605717"/>
            <a:ext cx="4644187" cy="40508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Setting </a:t>
            </a:r>
            <a:r>
              <a:rPr lang="en-US" altLang="ja-JP" dirty="0" smtClean="0"/>
              <a:t>a MMC</a:t>
            </a:r>
            <a:r>
              <a:rPr kumimoji="1" lang="en-US" altLang="ja-JP" dirty="0" smtClean="0"/>
              <a:t> Information of </a:t>
            </a:r>
            <a:r>
              <a:rPr lang="en-US" altLang="ja-JP" dirty="0"/>
              <a:t>Raspberry Pi2</a:t>
            </a:r>
            <a:endParaRPr kumimoji="1" lang="en-US" altLang="ja-JP" dirty="0" smtClean="0"/>
          </a:p>
        </p:txBody>
      </p:sp>
      <p:sp>
        <p:nvSpPr>
          <p:cNvPr id="38" name="右中かっこ 37"/>
          <p:cNvSpPr/>
          <p:nvPr/>
        </p:nvSpPr>
        <p:spPr>
          <a:xfrm>
            <a:off x="4279927" y="5068501"/>
            <a:ext cx="190097" cy="1219758"/>
          </a:xfrm>
          <a:prstGeom prst="rightBrace">
            <a:avLst>
              <a:gd name="adj1" fmla="val 10684"/>
              <a:gd name="adj2" fmla="val 40049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9" name="正方形/長方形 38"/>
          <p:cNvSpPr/>
          <p:nvPr/>
        </p:nvSpPr>
        <p:spPr>
          <a:xfrm>
            <a:off x="4537093" y="5355034"/>
            <a:ext cx="4089271" cy="38962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Setting the </a:t>
            </a:r>
            <a:r>
              <a:rPr lang="en-US" altLang="ja-JP" dirty="0" smtClean="0"/>
              <a:t>configuration for LTP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1B91-F214-4AE8-A6F5-F7E1EDC1D130}" type="slidenum">
              <a:rPr kumimoji="1" lang="ja-JP" altLang="en-US" smtClean="0"/>
              <a:pPr/>
              <a:t>18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39495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7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sz="3600" dirty="0"/>
              <a:t>How to Customize ?(Raspberry pi  2</a:t>
            </a:r>
            <a:r>
              <a:rPr lang="en-US" altLang="ja-JP" sz="3600" dirty="0" smtClean="0"/>
              <a:t>)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3</a:t>
            </a:r>
            <a:r>
              <a:rPr lang="ja-JP" altLang="en-US" dirty="0" smtClean="0"/>
              <a:t> </a:t>
            </a:r>
            <a:r>
              <a:rPr lang="en-US" altLang="ja-JP" dirty="0" smtClean="0"/>
              <a:t>step to add New Target</a:t>
            </a:r>
          </a:p>
          <a:p>
            <a:pPr lvl="1"/>
            <a:r>
              <a:rPr lang="en-US" altLang="ja-JP" dirty="0" smtClean="0"/>
              <a:t>M</a:t>
            </a:r>
            <a:r>
              <a:rPr kumimoji="1" lang="en-US" altLang="ja-JP" dirty="0" smtClean="0"/>
              <a:t>ake the SDK</a:t>
            </a:r>
            <a:br>
              <a:rPr kumimoji="1" lang="en-US" altLang="ja-JP" dirty="0" smtClean="0"/>
            </a:br>
            <a:r>
              <a:rPr kumimoji="1" lang="en-US" altLang="ja-JP" dirty="0" smtClean="0"/>
              <a:t>for target</a:t>
            </a:r>
          </a:p>
          <a:p>
            <a:pPr lvl="2"/>
            <a:r>
              <a:rPr lang="en-US" altLang="ja-JP" dirty="0" smtClean="0"/>
              <a:t>Using yocto project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Deploy the SDK </a:t>
            </a:r>
            <a:br>
              <a:rPr lang="en-US" altLang="ja-JP" dirty="0" smtClean="0"/>
            </a:br>
            <a:r>
              <a:rPr lang="en-US" altLang="ja-JP" dirty="0" smtClean="0"/>
              <a:t>into Test</a:t>
            </a:r>
            <a:r>
              <a:rPr lang="ja-JP" altLang="en-US" dirty="0"/>
              <a:t> </a:t>
            </a:r>
            <a:r>
              <a:rPr lang="en-US" altLang="ja-JP" dirty="0" smtClean="0"/>
              <a:t>Framework</a:t>
            </a:r>
          </a:p>
          <a:p>
            <a:pPr lvl="1"/>
            <a:r>
              <a:rPr lang="en-US" altLang="ja-JP" dirty="0" smtClean="0">
                <a:solidFill>
                  <a:srgbClr val="3366FF"/>
                </a:solidFill>
              </a:rPr>
              <a:t>Set target </a:t>
            </a:r>
            <a:br>
              <a:rPr lang="en-US" altLang="ja-JP" dirty="0" smtClean="0">
                <a:solidFill>
                  <a:srgbClr val="3366FF"/>
                </a:solidFill>
              </a:rPr>
            </a:br>
            <a:r>
              <a:rPr lang="en-US" altLang="ja-JP" dirty="0" smtClean="0">
                <a:solidFill>
                  <a:srgbClr val="3366FF"/>
                </a:solidFill>
              </a:rPr>
              <a:t>information by GUI</a:t>
            </a:r>
          </a:p>
        </p:txBody>
      </p:sp>
      <p:sp>
        <p:nvSpPr>
          <p:cNvPr id="22" name="タイトル 1"/>
          <p:cNvSpPr txBox="1">
            <a:spLocks/>
          </p:cNvSpPr>
          <p:nvPr/>
        </p:nvSpPr>
        <p:spPr>
          <a:xfrm>
            <a:off x="1628056" y="341040"/>
            <a:ext cx="7426349" cy="49006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ja-JP" altLang="en-US" sz="3600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1B91-F214-4AE8-A6F5-F7E1EDC1D130}" type="slidenum">
              <a:rPr kumimoji="1" lang="ja-JP" altLang="en-US" smtClean="0"/>
              <a:pPr/>
              <a:t>19</a:t>
            </a:fld>
            <a:endParaRPr kumimoji="1" lang="ja-JP" altLang="en-US" dirty="0"/>
          </a:p>
        </p:txBody>
      </p:sp>
      <p:sp>
        <p:nvSpPr>
          <p:cNvPr id="23" name="正方形/長方形 22"/>
          <p:cNvSpPr/>
          <p:nvPr/>
        </p:nvSpPr>
        <p:spPr>
          <a:xfrm>
            <a:off x="3813436" y="5921960"/>
            <a:ext cx="5235736" cy="46170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Debian 7.X </a:t>
            </a:r>
            <a:endParaRPr kumimoji="1" lang="ja-JP" altLang="en-US" dirty="0">
              <a:latin typeface="Gungsuh" panose="02030600000101010101" pitchFamily="18" charset="-127"/>
              <a:ea typeface="Gungsuh" panose="02030600000101010101" pitchFamily="18" charset="-127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3844199" y="5138920"/>
            <a:ext cx="5175132" cy="63291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altLang="ja-JP" dirty="0" smtClean="0">
              <a:latin typeface="Gungsuh" panose="02030600000101010101" pitchFamily="18" charset="-127"/>
              <a:ea typeface="Gungsuh" panose="02030600000101010101" pitchFamily="18" charset="-127"/>
            </a:endParaRPr>
          </a:p>
          <a:p>
            <a:pPr algn="ctr"/>
            <a:r>
              <a:rPr lang="en-US" altLang="ja-JP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Jenkins</a:t>
            </a:r>
            <a:endParaRPr kumimoji="1" lang="ja-JP" altLang="en-US" dirty="0">
              <a:latin typeface="Gungsuh" panose="02030600000101010101" pitchFamily="18" charset="-127"/>
              <a:ea typeface="Gungsuh" panose="02030600000101010101" pitchFamily="18" charset="-127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3837086" y="2079166"/>
            <a:ext cx="3621467" cy="297399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kumimoji="1" lang="en-US" altLang="ja-JP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SDK</a:t>
            </a:r>
          </a:p>
          <a:p>
            <a:pPr algn="ctr"/>
            <a:r>
              <a:rPr kumimoji="1" lang="en-US" altLang="ja-JP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(Cross-tools)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7514355" y="2072100"/>
            <a:ext cx="1506915" cy="297760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altLang="ja-JP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Test </a:t>
            </a:r>
            <a:r>
              <a:rPr lang="en-US" altLang="ja-JP" dirty="0">
                <a:latin typeface="Gungsuh" panose="02030600000101010101" pitchFamily="18" charset="-127"/>
                <a:ea typeface="Gungsuh" panose="02030600000101010101" pitchFamily="18" charset="-127"/>
              </a:rPr>
              <a:t>Suite</a:t>
            </a:r>
            <a:endParaRPr kumimoji="1" lang="ja-JP" altLang="en-US" dirty="0">
              <a:latin typeface="Gungsuh" panose="02030600000101010101" pitchFamily="18" charset="-127"/>
              <a:ea typeface="Gungsuh" panose="02030600000101010101" pitchFamily="18" charset="-127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3895163" y="2796188"/>
            <a:ext cx="1726249" cy="4497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altLang="ja-JP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minnow-jta</a:t>
            </a:r>
            <a:endParaRPr lang="en-US" altLang="ja-JP" sz="1600" dirty="0" smtClean="0">
              <a:latin typeface="Gungsuh" panose="02030600000101010101" pitchFamily="18" charset="-127"/>
              <a:ea typeface="Gungsuh" panose="02030600000101010101" pitchFamily="18" charset="-127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3895163" y="3859436"/>
            <a:ext cx="1727366" cy="4497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altLang="ja-JP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qemu-arm</a:t>
            </a:r>
            <a:endParaRPr lang="en-US" altLang="ja-JP" sz="1600" dirty="0" smtClean="0">
              <a:latin typeface="Gungsuh" panose="02030600000101010101" pitchFamily="18" charset="-127"/>
              <a:ea typeface="Gungsuh" panose="02030600000101010101" pitchFamily="18" charset="-127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3895163" y="3329012"/>
            <a:ext cx="1726249" cy="4497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altLang="ja-JP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renesas</a:t>
            </a:r>
            <a:endParaRPr lang="en-US" altLang="ja-JP" sz="1600" dirty="0" smtClean="0">
              <a:latin typeface="Gungsuh" panose="02030600000101010101" pitchFamily="18" charset="-127"/>
              <a:ea typeface="Gungsuh" panose="02030600000101010101" pitchFamily="18" charset="-127"/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3785536" y="1430313"/>
            <a:ext cx="5291536" cy="4423118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3785536" y="1430312"/>
            <a:ext cx="2275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Test Framework</a:t>
            </a:r>
            <a:endParaRPr kumimoji="1" lang="ja-JP" altLang="en-US" dirty="0">
              <a:latin typeface="Gungsuh" panose="02030600000101010101" pitchFamily="18" charset="-127"/>
              <a:ea typeface="Gungsuh" panose="02030600000101010101" pitchFamily="18" charset="-127"/>
            </a:endParaRPr>
          </a:p>
        </p:txBody>
      </p:sp>
      <p:sp>
        <p:nvSpPr>
          <p:cNvPr id="32" name="正方形/長方形 31"/>
          <p:cNvSpPr/>
          <p:nvPr/>
        </p:nvSpPr>
        <p:spPr>
          <a:xfrm>
            <a:off x="3895163" y="4351490"/>
            <a:ext cx="1715270" cy="44978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altLang="ja-JP" dirty="0" smtClean="0">
                <a:solidFill>
                  <a:schemeClr val="bg1">
                    <a:lumMod val="50000"/>
                  </a:schemeClr>
                </a:solidFill>
                <a:latin typeface="Gungsuh" panose="02030600000101010101" pitchFamily="18" charset="-127"/>
                <a:ea typeface="Gungsuh" panose="02030600000101010101" pitchFamily="18" charset="-127"/>
              </a:rPr>
              <a:t>New target</a:t>
            </a:r>
            <a:endParaRPr lang="en-US" altLang="ja-JP" sz="1600" dirty="0" smtClean="0">
              <a:solidFill>
                <a:schemeClr val="bg1">
                  <a:lumMod val="50000"/>
                </a:schemeClr>
              </a:solidFill>
              <a:latin typeface="Gungsuh" panose="02030600000101010101" pitchFamily="18" charset="-127"/>
              <a:ea typeface="Gungsuh" panose="02030600000101010101" pitchFamily="18" charset="-127"/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5678480" y="4203264"/>
            <a:ext cx="1873548" cy="6561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r>
              <a:rPr lang="en-US" altLang="ja-JP" dirty="0" smtClean="0">
                <a:solidFill>
                  <a:schemeClr val="bg1">
                    <a:lumMod val="50000"/>
                  </a:schemeClr>
                </a:solidFill>
                <a:latin typeface="+mn-ea"/>
                <a:cs typeface="MV Boli" panose="02000500030200090000" pitchFamily="2" charset="0"/>
              </a:rPr>
              <a:t>1. Make the SDK</a:t>
            </a:r>
          </a:p>
          <a:p>
            <a:r>
              <a:rPr lang="en-US" altLang="ja-JP" dirty="0" smtClean="0">
                <a:solidFill>
                  <a:schemeClr val="bg1">
                    <a:lumMod val="50000"/>
                  </a:schemeClr>
                </a:solidFill>
                <a:latin typeface="+mn-ea"/>
                <a:cs typeface="MV Boli" panose="02000500030200090000" pitchFamily="2" charset="0"/>
              </a:rPr>
              <a:t>2. Deploy the SDK</a:t>
            </a:r>
          </a:p>
        </p:txBody>
      </p:sp>
      <p:sp>
        <p:nvSpPr>
          <p:cNvPr id="34" name="正方形/長方形 33"/>
          <p:cNvSpPr/>
          <p:nvPr/>
        </p:nvSpPr>
        <p:spPr>
          <a:xfrm>
            <a:off x="5678480" y="5173688"/>
            <a:ext cx="1719098" cy="3143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r>
              <a:rPr lang="en-US" altLang="ja-JP" dirty="0" smtClean="0">
                <a:solidFill>
                  <a:schemeClr val="tx1"/>
                </a:solidFill>
                <a:latin typeface="+mn-ea"/>
                <a:cs typeface="MV Boli" panose="02000500030200090000" pitchFamily="2" charset="0"/>
              </a:rPr>
              <a:t>3.Set info.</a:t>
            </a:r>
            <a:r>
              <a:rPr lang="ja-JP" altLang="en-US" dirty="0" smtClean="0">
                <a:solidFill>
                  <a:schemeClr val="tx1"/>
                </a:solidFill>
                <a:latin typeface="+mn-ea"/>
                <a:cs typeface="MV Boli" panose="02000500030200090000" pitchFamily="2" charset="0"/>
              </a:rPr>
              <a:t> </a:t>
            </a:r>
            <a:r>
              <a:rPr lang="en-US" altLang="ja-JP" dirty="0">
                <a:solidFill>
                  <a:schemeClr val="tx1"/>
                </a:solidFill>
                <a:latin typeface="+mn-ea"/>
                <a:cs typeface="MV Boli" panose="02000500030200090000" pitchFamily="2" charset="0"/>
              </a:rPr>
              <a:t>b</a:t>
            </a:r>
            <a:r>
              <a:rPr lang="en-US" altLang="ja-JP" dirty="0" smtClean="0">
                <a:solidFill>
                  <a:schemeClr val="tx1"/>
                </a:solidFill>
                <a:latin typeface="+mn-ea"/>
                <a:cs typeface="MV Boli" panose="02000500030200090000" pitchFamily="2" charset="0"/>
              </a:rPr>
              <a:t>y UI</a:t>
            </a:r>
          </a:p>
        </p:txBody>
      </p:sp>
      <p:sp>
        <p:nvSpPr>
          <p:cNvPr id="35" name="正方形/長方形 34"/>
          <p:cNvSpPr/>
          <p:nvPr/>
        </p:nvSpPr>
        <p:spPr>
          <a:xfrm>
            <a:off x="3883067" y="5204357"/>
            <a:ext cx="1727366" cy="343379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altLang="ja-JP" dirty="0" smtClean="0">
                <a:solidFill>
                  <a:srgbClr val="FF0000"/>
                </a:solidFill>
                <a:latin typeface="Gungsuh" panose="02030600000101010101" pitchFamily="18" charset="-127"/>
                <a:ea typeface="Gungsuh" panose="02030600000101010101" pitchFamily="18" charset="-127"/>
              </a:rPr>
              <a:t>New Setting </a:t>
            </a:r>
            <a:endParaRPr lang="en-US" altLang="ja-JP" sz="1600" dirty="0" smtClean="0">
              <a:solidFill>
                <a:srgbClr val="FF0000"/>
              </a:solidFill>
              <a:latin typeface="Gungsuh" panose="02030600000101010101" pitchFamily="18" charset="-127"/>
              <a:ea typeface="Gungsuh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81067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Outline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ja-JP" dirty="0"/>
              <a:t>What </a:t>
            </a:r>
            <a:r>
              <a:rPr lang="en-US" altLang="ja-JP" dirty="0" smtClean="0"/>
              <a:t>is the LTSI Project?</a:t>
            </a:r>
          </a:p>
          <a:p>
            <a:pPr lvl="1"/>
            <a:r>
              <a:rPr lang="en-US" altLang="ja-JP" dirty="0" smtClean="0"/>
              <a:t>LTSI </a:t>
            </a:r>
            <a:r>
              <a:rPr lang="en-US" altLang="ja-JP" dirty="0"/>
              <a:t> Test  </a:t>
            </a:r>
            <a:r>
              <a:rPr lang="en-US" altLang="ja-JP" dirty="0" smtClean="0"/>
              <a:t>Environment</a:t>
            </a:r>
          </a:p>
          <a:p>
            <a:pPr lvl="1"/>
            <a:endParaRPr lang="en-US" altLang="ja-JP" dirty="0" smtClean="0"/>
          </a:p>
          <a:p>
            <a:r>
              <a:rPr lang="en-US" altLang="ja-JP" dirty="0" smtClean="0"/>
              <a:t>How to Customize ?</a:t>
            </a:r>
          </a:p>
          <a:p>
            <a:pPr lvl="1"/>
            <a:r>
              <a:rPr lang="en-US" altLang="ja-JP" dirty="0" smtClean="0"/>
              <a:t>Add New Board (e.g. Raspberry Pi2)</a:t>
            </a:r>
          </a:p>
          <a:p>
            <a:pPr lvl="1"/>
            <a:r>
              <a:rPr lang="en-US" altLang="ja-JP" dirty="0" smtClean="0"/>
              <a:t>Add New Test Suite (e.g. LTP : Linux Test Project)</a:t>
            </a:r>
          </a:p>
          <a:p>
            <a:pPr marL="0" indent="0">
              <a:buNone/>
            </a:pPr>
            <a:endParaRPr lang="en-US" altLang="ja-JP" dirty="0" smtClean="0"/>
          </a:p>
          <a:p>
            <a:r>
              <a:rPr lang="en-US" altLang="ja-JP" dirty="0" smtClean="0"/>
              <a:t>Comparison result of running LTP for each case</a:t>
            </a:r>
          </a:p>
          <a:p>
            <a:endParaRPr lang="en-US" altLang="ja-JP" dirty="0" smtClean="0"/>
          </a:p>
          <a:p>
            <a:r>
              <a:rPr lang="en-US" altLang="ja-JP" dirty="0" smtClean="0"/>
              <a:t>Conclusion</a:t>
            </a:r>
            <a:endParaRPr lang="en-US" altLang="ja-JP" dirty="0"/>
          </a:p>
          <a:p>
            <a:endParaRPr lang="en-US" altLang="ja-JP" dirty="0" smtClean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1B91-F214-4AE8-A6F5-F7E1EDC1D130}" type="slidenum">
              <a:rPr kumimoji="1" lang="ja-JP" altLang="en-US" smtClean="0"/>
              <a:pPr/>
              <a:t>2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76196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sz="3600" dirty="0"/>
              <a:t>How to Customize </a:t>
            </a:r>
            <a:r>
              <a:rPr lang="en-US" altLang="ja-JP" sz="3600" dirty="0" smtClean="0"/>
              <a:t>?(</a:t>
            </a:r>
            <a:r>
              <a:rPr lang="en-US" altLang="ja-JP" sz="3600" dirty="0"/>
              <a:t>Raspberry pi  </a:t>
            </a:r>
            <a:r>
              <a:rPr lang="en-US" altLang="ja-JP" sz="3600" dirty="0" smtClean="0"/>
              <a:t>2)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Set </a:t>
            </a:r>
            <a:r>
              <a:rPr lang="en-US" altLang="ja-JP" dirty="0"/>
              <a:t>target </a:t>
            </a:r>
            <a:r>
              <a:rPr lang="en-US" altLang="ja-JP" dirty="0" smtClean="0"/>
              <a:t>Information </a:t>
            </a:r>
            <a:r>
              <a:rPr lang="en-US" altLang="ja-JP" dirty="0"/>
              <a:t>by </a:t>
            </a:r>
            <a:r>
              <a:rPr lang="en-US" altLang="ja-JP" dirty="0" smtClean="0"/>
              <a:t>UI</a:t>
            </a:r>
          </a:p>
          <a:p>
            <a:pPr lvl="1"/>
            <a:r>
              <a:rPr lang="en-US" altLang="ja-JP" dirty="0" smtClean="0"/>
              <a:t>Select “Targets Status” on top screen </a:t>
            </a:r>
            <a:r>
              <a:rPr lang="en-US" altLang="ja-JP" dirty="0"/>
              <a:t>of Test Framework</a:t>
            </a:r>
          </a:p>
          <a:p>
            <a:pPr lvl="1"/>
            <a:endParaRPr lang="en-US" altLang="ja-JP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151" y="2032445"/>
            <a:ext cx="7551420" cy="4134402"/>
          </a:xfrm>
          <a:prstGeom prst="rect">
            <a:avLst/>
          </a:prstGeom>
        </p:spPr>
      </p:pic>
      <p:sp>
        <p:nvSpPr>
          <p:cNvPr id="7" name="正方形/長方形 6"/>
          <p:cNvSpPr/>
          <p:nvPr/>
        </p:nvSpPr>
        <p:spPr>
          <a:xfrm>
            <a:off x="902971" y="4160520"/>
            <a:ext cx="1463040" cy="1767840"/>
          </a:xfrm>
          <a:prstGeom prst="rect">
            <a:avLst/>
          </a:prstGeom>
          <a:noFill/>
          <a:ln w="1905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" name="四角形吹き出し 7"/>
          <p:cNvSpPr/>
          <p:nvPr/>
        </p:nvSpPr>
        <p:spPr>
          <a:xfrm>
            <a:off x="2672524" y="5192098"/>
            <a:ext cx="4495800" cy="345306"/>
          </a:xfrm>
          <a:prstGeom prst="wedgeRectCallout">
            <a:avLst>
              <a:gd name="adj1" fmla="val -56816"/>
              <a:gd name="adj2" fmla="val 78958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1" algn="ctr"/>
            <a:r>
              <a:rPr lang="en-US" altLang="ja-JP" dirty="0"/>
              <a:t>The list of target board </a:t>
            </a:r>
            <a:r>
              <a:rPr lang="en-US" altLang="ja-JP" dirty="0" smtClean="0"/>
              <a:t>information.</a:t>
            </a:r>
          </a:p>
        </p:txBody>
      </p:sp>
      <p:sp>
        <p:nvSpPr>
          <p:cNvPr id="12" name="四角形吹き出し 11"/>
          <p:cNvSpPr/>
          <p:nvPr/>
        </p:nvSpPr>
        <p:spPr>
          <a:xfrm>
            <a:off x="1910527" y="3754340"/>
            <a:ext cx="2349053" cy="345306"/>
          </a:xfrm>
          <a:prstGeom prst="wedgeRectCallout">
            <a:avLst>
              <a:gd name="adj1" fmla="val -74333"/>
              <a:gd name="adj2" fmla="val 182674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1" algn="ctr"/>
            <a:r>
              <a:rPr lang="en-US" altLang="ja-JP" dirty="0"/>
              <a:t>Select  </a:t>
            </a:r>
            <a:r>
              <a:rPr lang="en-US" altLang="ja-JP" dirty="0" smtClean="0"/>
              <a:t>“Targets </a:t>
            </a:r>
            <a:r>
              <a:rPr lang="en-US" altLang="ja-JP" dirty="0"/>
              <a:t>Status” 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1B91-F214-4AE8-A6F5-F7E1EDC1D130}" type="slidenum">
              <a:rPr kumimoji="1" lang="ja-JP" altLang="en-US" smtClean="0"/>
              <a:pPr/>
              <a:t>20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23816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sz="3600" dirty="0"/>
              <a:t>How to Customize </a:t>
            </a:r>
            <a:r>
              <a:rPr lang="en-US" altLang="ja-JP" sz="3600" dirty="0" smtClean="0"/>
              <a:t>?(</a:t>
            </a:r>
            <a:r>
              <a:rPr lang="en-US" altLang="ja-JP" sz="3600" dirty="0"/>
              <a:t>Raspberry pi  </a:t>
            </a:r>
            <a:r>
              <a:rPr lang="en-US" altLang="ja-JP" sz="3600" dirty="0" smtClean="0"/>
              <a:t>2)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Set </a:t>
            </a:r>
            <a:r>
              <a:rPr lang="en-US" altLang="ja-JP" dirty="0"/>
              <a:t>target </a:t>
            </a:r>
            <a:r>
              <a:rPr lang="en-US" altLang="ja-JP" dirty="0" smtClean="0"/>
              <a:t>Information </a:t>
            </a:r>
            <a:r>
              <a:rPr lang="en-US" altLang="ja-JP" dirty="0"/>
              <a:t>by </a:t>
            </a:r>
            <a:r>
              <a:rPr lang="en-US" altLang="ja-JP" dirty="0" smtClean="0"/>
              <a:t>UI</a:t>
            </a:r>
            <a:r>
              <a:rPr lang="en-US" altLang="ja-JP" dirty="0">
                <a:ea typeface="Gungsuh" panose="02030600000101010101" pitchFamily="18" charset="-127"/>
              </a:rPr>
              <a:t>(conf.)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Select “New Node” </a:t>
            </a:r>
          </a:p>
          <a:p>
            <a:pPr lvl="1"/>
            <a:endParaRPr lang="en-US" altLang="ja-JP" dirty="0"/>
          </a:p>
          <a:p>
            <a:pPr lvl="1"/>
            <a:endParaRPr lang="en-US" altLang="ja-JP" dirty="0" smtClean="0"/>
          </a:p>
          <a:p>
            <a:pPr lvl="1"/>
            <a:endParaRPr lang="en-US" altLang="ja-JP" dirty="0"/>
          </a:p>
          <a:p>
            <a:pPr lvl="1"/>
            <a:r>
              <a:rPr lang="en-US" altLang="ja-JP" dirty="0" smtClean="0"/>
              <a:t>Then, you can see a configuration form</a:t>
            </a:r>
            <a:endParaRPr lang="en-US" altLang="ja-JP" dirty="0"/>
          </a:p>
          <a:p>
            <a:pPr lvl="1"/>
            <a:endParaRPr lang="en-US" altLang="ja-JP" dirty="0"/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071" r="58946" b="44154"/>
          <a:stretch/>
        </p:blipFill>
        <p:spPr>
          <a:xfrm>
            <a:off x="864871" y="2197425"/>
            <a:ext cx="3234689" cy="1226820"/>
          </a:xfrm>
          <a:prstGeom prst="rect">
            <a:avLst/>
          </a:prstGeom>
        </p:spPr>
      </p:pic>
      <p:sp>
        <p:nvSpPr>
          <p:cNvPr id="12" name="四角形吹き出し 11"/>
          <p:cNvSpPr/>
          <p:nvPr/>
        </p:nvSpPr>
        <p:spPr>
          <a:xfrm>
            <a:off x="1750507" y="2730199"/>
            <a:ext cx="2349053" cy="345306"/>
          </a:xfrm>
          <a:prstGeom prst="wedgeRectCallout">
            <a:avLst>
              <a:gd name="adj1" fmla="val -63303"/>
              <a:gd name="adj2" fmla="val -3800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1" algn="ctr"/>
            <a:r>
              <a:rPr lang="en-US" altLang="ja-JP" dirty="0"/>
              <a:t>Select  </a:t>
            </a:r>
            <a:r>
              <a:rPr lang="en-US" altLang="ja-JP" dirty="0" smtClean="0"/>
              <a:t>“New Node” </a:t>
            </a:r>
            <a:endParaRPr lang="en-US" altLang="ja-JP" dirty="0"/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26611" r="250" b="36513"/>
          <a:stretch/>
        </p:blipFill>
        <p:spPr>
          <a:xfrm>
            <a:off x="864871" y="4201665"/>
            <a:ext cx="8171132" cy="1474491"/>
          </a:xfrm>
          <a:prstGeom prst="rect">
            <a:avLst/>
          </a:prstGeom>
        </p:spPr>
      </p:pic>
      <p:sp>
        <p:nvSpPr>
          <p:cNvPr id="14" name="四角形吹き出し 13"/>
          <p:cNvSpPr/>
          <p:nvPr/>
        </p:nvSpPr>
        <p:spPr>
          <a:xfrm>
            <a:off x="5322828" y="5030987"/>
            <a:ext cx="3521097" cy="912392"/>
          </a:xfrm>
          <a:prstGeom prst="wedgeRectCallout">
            <a:avLst>
              <a:gd name="adj1" fmla="val -95406"/>
              <a:gd name="adj2" fmla="val -47234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1" algn="ctr"/>
            <a:r>
              <a:rPr lang="en-US" altLang="ja-JP" dirty="0" smtClean="0"/>
              <a:t>Select “Copy Exiting Node”</a:t>
            </a:r>
          </a:p>
          <a:p>
            <a:pPr marL="0" lvl="1" algn="ctr"/>
            <a:r>
              <a:rPr lang="en-US" altLang="ja-JP" dirty="0"/>
              <a:t>a</a:t>
            </a:r>
            <a:r>
              <a:rPr lang="en-US" altLang="ja-JP" dirty="0" smtClean="0"/>
              <a:t>nd </a:t>
            </a:r>
          </a:p>
          <a:p>
            <a:pPr marL="0" lvl="1" algn="ctr"/>
            <a:r>
              <a:rPr lang="en-US" altLang="ja-JP" dirty="0"/>
              <a:t>Enter template-dev in Copy from 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1B91-F214-4AE8-A6F5-F7E1EDC1D130}" type="slidenum">
              <a:rPr kumimoji="1" lang="ja-JP" altLang="en-US" smtClean="0"/>
              <a:pPr/>
              <a:t>21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41038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sz="3600" dirty="0"/>
              <a:t>How to Customize </a:t>
            </a:r>
            <a:r>
              <a:rPr lang="en-US" altLang="ja-JP" sz="3600" dirty="0" smtClean="0"/>
              <a:t>?(</a:t>
            </a:r>
            <a:r>
              <a:rPr lang="en-US" altLang="ja-JP" sz="3600" dirty="0"/>
              <a:t>Raspberry pi  </a:t>
            </a:r>
            <a:r>
              <a:rPr lang="en-US" altLang="ja-JP" sz="3600" dirty="0" smtClean="0"/>
              <a:t>2)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Set </a:t>
            </a:r>
            <a:r>
              <a:rPr lang="en-US" altLang="ja-JP" dirty="0"/>
              <a:t>target </a:t>
            </a:r>
            <a:r>
              <a:rPr lang="en-US" altLang="ja-JP" dirty="0" smtClean="0"/>
              <a:t>Information </a:t>
            </a:r>
            <a:r>
              <a:rPr lang="en-US" altLang="ja-JP" dirty="0"/>
              <a:t>by </a:t>
            </a:r>
            <a:r>
              <a:rPr lang="en-US" altLang="ja-JP" dirty="0" smtClean="0"/>
              <a:t>UI</a:t>
            </a:r>
            <a:r>
              <a:rPr lang="en-US" altLang="ja-JP" dirty="0">
                <a:ea typeface="Gungsuh" panose="02030600000101010101" pitchFamily="18" charset="-127"/>
              </a:rPr>
              <a:t>(conf.)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You enter just 2 forms </a:t>
            </a:r>
            <a:br>
              <a:rPr lang="en-US" altLang="ja-JP" dirty="0" smtClean="0"/>
            </a:br>
            <a:r>
              <a:rPr lang="en-US" altLang="ja-JP" dirty="0" smtClean="0"/>
              <a:t>as “Name” and “List of Key-values pairs”</a:t>
            </a:r>
          </a:p>
          <a:p>
            <a:pPr lvl="1"/>
            <a:endParaRPr lang="en-US" altLang="ja-JP" dirty="0" smtClean="0"/>
          </a:p>
          <a:p>
            <a:pPr lvl="1"/>
            <a:endParaRPr lang="en-US" altLang="ja-JP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69" r="1417" b="4974"/>
          <a:stretch/>
        </p:blipFill>
        <p:spPr>
          <a:xfrm>
            <a:off x="771247" y="2362200"/>
            <a:ext cx="8250523" cy="4114800"/>
          </a:xfrm>
          <a:prstGeom prst="rect">
            <a:avLst/>
          </a:prstGeom>
        </p:spPr>
      </p:pic>
      <p:sp>
        <p:nvSpPr>
          <p:cNvPr id="12" name="四角形吹き出し 11"/>
          <p:cNvSpPr/>
          <p:nvPr/>
        </p:nvSpPr>
        <p:spPr>
          <a:xfrm>
            <a:off x="3853627" y="2625827"/>
            <a:ext cx="3347273" cy="345306"/>
          </a:xfrm>
          <a:prstGeom prst="wedgeRectCallout">
            <a:avLst>
              <a:gd name="adj1" fmla="val -63303"/>
              <a:gd name="adj2" fmla="val -3800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1" algn="ctr"/>
            <a:r>
              <a:rPr lang="en-US" altLang="ja-JP" dirty="0" smtClean="0"/>
              <a:t>Enter the target name </a:t>
            </a:r>
            <a:endParaRPr lang="en-US" altLang="ja-JP" dirty="0"/>
          </a:p>
        </p:txBody>
      </p:sp>
      <p:sp>
        <p:nvSpPr>
          <p:cNvPr id="9" name="四角形吹き出し 8"/>
          <p:cNvSpPr/>
          <p:nvPr/>
        </p:nvSpPr>
        <p:spPr>
          <a:xfrm>
            <a:off x="4040446" y="5071847"/>
            <a:ext cx="4608254" cy="345306"/>
          </a:xfrm>
          <a:prstGeom prst="wedgeRectCallout">
            <a:avLst>
              <a:gd name="adj1" fmla="val -55436"/>
              <a:gd name="adj2" fmla="val -66688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1" algn="ctr"/>
            <a:r>
              <a:rPr lang="en-US" altLang="ja-JP" dirty="0" smtClean="0"/>
              <a:t>Enter the path of a file of target configuration</a:t>
            </a:r>
            <a:endParaRPr lang="en-US" altLang="ja-JP" dirty="0"/>
          </a:p>
        </p:txBody>
      </p:sp>
      <p:sp>
        <p:nvSpPr>
          <p:cNvPr id="11" name="四角形吹き出し 10"/>
          <p:cNvSpPr/>
          <p:nvPr/>
        </p:nvSpPr>
        <p:spPr>
          <a:xfrm>
            <a:off x="3446086" y="6047854"/>
            <a:ext cx="4608254" cy="345306"/>
          </a:xfrm>
          <a:prstGeom prst="wedgeRectCallout">
            <a:avLst>
              <a:gd name="adj1" fmla="val -61389"/>
              <a:gd name="adj2" fmla="val 56889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1" algn="ctr"/>
            <a:r>
              <a:rPr lang="en-US" altLang="ja-JP" dirty="0" smtClean="0"/>
              <a:t>Click </a:t>
            </a:r>
            <a:r>
              <a:rPr lang="en-US" altLang="ja-JP" dirty="0"/>
              <a:t>Save button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1B91-F214-4AE8-A6F5-F7E1EDC1D130}" type="slidenum">
              <a:rPr kumimoji="1" lang="ja-JP" altLang="en-US" smtClean="0"/>
              <a:pPr/>
              <a:t>22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37134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sz="3600" dirty="0"/>
              <a:t>How to Customize </a:t>
            </a:r>
            <a:r>
              <a:rPr lang="en-US" altLang="ja-JP" sz="3600" dirty="0" smtClean="0"/>
              <a:t>?(</a:t>
            </a:r>
            <a:r>
              <a:rPr lang="en-US" altLang="ja-JP" sz="3600" dirty="0"/>
              <a:t>Raspberry pi  </a:t>
            </a:r>
            <a:r>
              <a:rPr lang="en-US" altLang="ja-JP" sz="3600" dirty="0" smtClean="0"/>
              <a:t>2)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Set </a:t>
            </a:r>
            <a:r>
              <a:rPr lang="en-US" altLang="ja-JP" dirty="0"/>
              <a:t>target </a:t>
            </a:r>
            <a:r>
              <a:rPr lang="en-US" altLang="ja-JP" dirty="0" smtClean="0"/>
              <a:t>Information </a:t>
            </a:r>
            <a:r>
              <a:rPr lang="en-US" altLang="ja-JP" dirty="0"/>
              <a:t>by </a:t>
            </a:r>
            <a:r>
              <a:rPr lang="en-US" altLang="ja-JP" dirty="0" smtClean="0"/>
              <a:t>UI</a:t>
            </a:r>
            <a:r>
              <a:rPr lang="en-US" altLang="ja-JP" dirty="0">
                <a:ea typeface="Gungsuh" panose="02030600000101010101" pitchFamily="18" charset="-127"/>
              </a:rPr>
              <a:t>(conf.)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You cat see a target list </a:t>
            </a:r>
            <a:br>
              <a:rPr lang="en-US" altLang="ja-JP" dirty="0" smtClean="0"/>
            </a:br>
            <a:r>
              <a:rPr lang="en-US" altLang="ja-JP" dirty="0" smtClean="0"/>
              <a:t>that New target board was </a:t>
            </a:r>
            <a:r>
              <a:rPr lang="en-US" altLang="ja-JP" dirty="0"/>
              <a:t>added</a:t>
            </a:r>
            <a:endParaRPr lang="en-US" altLang="ja-JP" dirty="0" smtClean="0"/>
          </a:p>
          <a:p>
            <a:pPr lvl="1"/>
            <a:endParaRPr lang="en-US" altLang="ja-JP" dirty="0" smtClean="0"/>
          </a:p>
          <a:p>
            <a:pPr lvl="1"/>
            <a:endParaRPr lang="en-US" altLang="ja-JP" dirty="0"/>
          </a:p>
          <a:p>
            <a:pPr lvl="1"/>
            <a:endParaRPr lang="en-US" altLang="ja-JP" dirty="0" smtClean="0"/>
          </a:p>
          <a:p>
            <a:pPr lvl="1"/>
            <a:endParaRPr lang="en-US" altLang="ja-JP" dirty="0"/>
          </a:p>
          <a:p>
            <a:pPr lvl="1"/>
            <a:endParaRPr lang="en-US" altLang="ja-JP" dirty="0" smtClean="0"/>
          </a:p>
          <a:p>
            <a:pPr lvl="1"/>
            <a:endParaRPr lang="en-US" altLang="ja-JP" dirty="0" smtClean="0"/>
          </a:p>
          <a:p>
            <a:pPr lvl="1"/>
            <a:endParaRPr lang="en-US" altLang="ja-JP" dirty="0"/>
          </a:p>
          <a:p>
            <a:pPr lvl="1"/>
            <a:endParaRPr lang="en-US" altLang="ja-JP" dirty="0" smtClean="0"/>
          </a:p>
          <a:p>
            <a:pPr lvl="1"/>
            <a:endParaRPr lang="en-US" altLang="ja-JP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1463" y="2346959"/>
            <a:ext cx="1973349" cy="2887981"/>
          </a:xfrm>
          <a:prstGeom prst="rect">
            <a:avLst/>
          </a:prstGeom>
        </p:spPr>
      </p:pic>
      <p:sp>
        <p:nvSpPr>
          <p:cNvPr id="12" name="四角形吹き出し 11"/>
          <p:cNvSpPr/>
          <p:nvPr/>
        </p:nvSpPr>
        <p:spPr>
          <a:xfrm>
            <a:off x="3673767" y="4311040"/>
            <a:ext cx="2744962" cy="345306"/>
          </a:xfrm>
          <a:prstGeom prst="wedgeRectCallout">
            <a:avLst>
              <a:gd name="adj1" fmla="val -71498"/>
              <a:gd name="adj2" fmla="val -1523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1" algn="ctr"/>
            <a:r>
              <a:rPr lang="en-US" altLang="ja-JP" dirty="0" smtClean="0"/>
              <a:t>New target name is raspi2 </a:t>
            </a:r>
            <a:endParaRPr lang="en-US" altLang="ja-JP" dirty="0"/>
          </a:p>
        </p:txBody>
      </p:sp>
      <p:sp>
        <p:nvSpPr>
          <p:cNvPr id="6" name="角丸四角形 5"/>
          <p:cNvSpPr/>
          <p:nvPr/>
        </p:nvSpPr>
        <p:spPr>
          <a:xfrm>
            <a:off x="1143000" y="5234940"/>
            <a:ext cx="7482840" cy="89154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2800" dirty="0" smtClean="0"/>
              <a:t>Finish adding </a:t>
            </a:r>
            <a:r>
              <a:rPr lang="en-US" altLang="ja-JP" sz="2800" dirty="0"/>
              <a:t>n</a:t>
            </a:r>
            <a:r>
              <a:rPr lang="en-US" altLang="ja-JP" sz="2800" dirty="0" smtClean="0"/>
              <a:t>ew target as Raspberry pi 2!!!</a:t>
            </a:r>
            <a:endParaRPr kumimoji="1" lang="ja-JP" altLang="en-US" sz="2800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1B91-F214-4AE8-A6F5-F7E1EDC1D130}" type="slidenum">
              <a:rPr kumimoji="1" lang="ja-JP" altLang="en-US" smtClean="0"/>
              <a:pPr/>
              <a:t>23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3797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sz="3600" dirty="0"/>
              <a:t>How to Customize </a:t>
            </a:r>
            <a:r>
              <a:rPr lang="en-US" altLang="ja-JP" sz="3600" dirty="0" smtClean="0"/>
              <a:t>?(New Test Suite)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3</a:t>
            </a:r>
            <a:r>
              <a:rPr lang="ja-JP" altLang="en-US" dirty="0" smtClean="0"/>
              <a:t> </a:t>
            </a:r>
            <a:r>
              <a:rPr lang="en-US" altLang="ja-JP" dirty="0" smtClean="0"/>
              <a:t>step to add New Test Suite</a:t>
            </a:r>
          </a:p>
          <a:p>
            <a:pPr lvl="1"/>
            <a:r>
              <a:rPr lang="en-US" altLang="ja-JP" dirty="0" smtClean="0"/>
              <a:t>Create a script</a:t>
            </a:r>
            <a:br>
              <a:rPr lang="en-US" altLang="ja-JP" dirty="0" smtClean="0"/>
            </a:br>
            <a:r>
              <a:rPr lang="en-US" altLang="ja-JP" dirty="0" smtClean="0"/>
              <a:t>for running</a:t>
            </a:r>
            <a:br>
              <a:rPr lang="en-US" altLang="ja-JP" dirty="0" smtClean="0"/>
            </a:br>
            <a:r>
              <a:rPr lang="en-US" altLang="ja-JP" dirty="0" smtClean="0"/>
              <a:t>a new test suite</a:t>
            </a:r>
          </a:p>
          <a:p>
            <a:pPr lvl="1"/>
            <a:r>
              <a:rPr lang="en-US" altLang="ja-JP" dirty="0" smtClean="0"/>
              <a:t>Deploy the script</a:t>
            </a:r>
            <a:br>
              <a:rPr lang="en-US" altLang="ja-JP" dirty="0" smtClean="0"/>
            </a:br>
            <a:r>
              <a:rPr lang="en-US" altLang="ja-JP" dirty="0" smtClean="0"/>
              <a:t>and</a:t>
            </a:r>
            <a:br>
              <a:rPr lang="en-US" altLang="ja-JP" dirty="0" smtClean="0"/>
            </a:br>
            <a:r>
              <a:rPr lang="en-US" altLang="ja-JP" dirty="0" smtClean="0"/>
              <a:t> a test </a:t>
            </a:r>
            <a:r>
              <a:rPr lang="en-US" altLang="ja-JP" dirty="0"/>
              <a:t>suite tarball 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Set the test suite </a:t>
            </a:r>
            <a:br>
              <a:rPr lang="en-US" altLang="ja-JP" dirty="0" smtClean="0"/>
            </a:br>
            <a:r>
              <a:rPr lang="en-US" altLang="ja-JP" dirty="0" smtClean="0"/>
              <a:t>information by GUI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3926173" y="5741817"/>
            <a:ext cx="5079819" cy="46170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Debian 7.X </a:t>
            </a:r>
            <a:endParaRPr kumimoji="1" lang="ja-JP" altLang="en-US" dirty="0">
              <a:latin typeface="Gungsuh" panose="02030600000101010101" pitchFamily="18" charset="-127"/>
              <a:ea typeface="Gungsuh" panose="02030600000101010101" pitchFamily="18" charset="-127"/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3926173" y="4958777"/>
            <a:ext cx="5049978" cy="63291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altLang="ja-JP" dirty="0" smtClean="0">
              <a:latin typeface="Gungsuh" panose="02030600000101010101" pitchFamily="18" charset="-127"/>
              <a:ea typeface="Gungsuh" panose="02030600000101010101" pitchFamily="18" charset="-127"/>
            </a:endParaRPr>
          </a:p>
          <a:p>
            <a:pPr algn="ctr"/>
            <a:r>
              <a:rPr lang="en-US" altLang="ja-JP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Jenkins</a:t>
            </a:r>
            <a:endParaRPr kumimoji="1" lang="ja-JP" altLang="en-US" dirty="0">
              <a:latin typeface="Gungsuh" panose="02030600000101010101" pitchFamily="18" charset="-127"/>
              <a:ea typeface="Gungsuh" panose="02030600000101010101" pitchFamily="18" charset="-127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3926173" y="2051441"/>
            <a:ext cx="1860790" cy="283880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36000" rtlCol="0" anchor="t" anchorCtr="0"/>
          <a:lstStyle/>
          <a:p>
            <a:pPr algn="ctr"/>
            <a:r>
              <a:rPr kumimoji="1" lang="en-US" altLang="ja-JP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SDK</a:t>
            </a:r>
          </a:p>
          <a:p>
            <a:pPr algn="ctr"/>
            <a:r>
              <a:rPr kumimoji="1" lang="en-US" altLang="ja-JP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(Cross-tools)</a:t>
            </a:r>
          </a:p>
        </p:txBody>
      </p:sp>
      <p:sp>
        <p:nvSpPr>
          <p:cNvPr id="24" name="正方形/長方形 23"/>
          <p:cNvSpPr/>
          <p:nvPr/>
        </p:nvSpPr>
        <p:spPr>
          <a:xfrm>
            <a:off x="5865347" y="2051441"/>
            <a:ext cx="3112744" cy="283880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altLang="ja-JP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Test </a:t>
            </a:r>
            <a:r>
              <a:rPr lang="en-US" altLang="ja-JP" dirty="0">
                <a:latin typeface="Gungsuh" panose="02030600000101010101" pitchFamily="18" charset="-127"/>
                <a:ea typeface="Gungsuh" panose="02030600000101010101" pitchFamily="18" charset="-127"/>
              </a:rPr>
              <a:t>Suite</a:t>
            </a:r>
            <a:endParaRPr kumimoji="1" lang="ja-JP" altLang="en-US" dirty="0">
              <a:latin typeface="Gungsuh" panose="02030600000101010101" pitchFamily="18" charset="-127"/>
              <a:ea typeface="Gungsuh" panose="02030600000101010101" pitchFamily="18" charset="-127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3984249" y="2768463"/>
            <a:ext cx="1726249" cy="4497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altLang="ja-JP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minnow-jta</a:t>
            </a:r>
            <a:endParaRPr lang="en-US" altLang="ja-JP" sz="1600" dirty="0" smtClean="0">
              <a:latin typeface="Gungsuh" panose="02030600000101010101" pitchFamily="18" charset="-127"/>
              <a:ea typeface="Gungsuh" panose="02030600000101010101" pitchFamily="18" charset="-127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3984249" y="3831711"/>
            <a:ext cx="1727366" cy="4497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altLang="ja-JP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qemu-arm</a:t>
            </a:r>
            <a:endParaRPr lang="en-US" altLang="ja-JP" sz="1600" dirty="0" smtClean="0">
              <a:latin typeface="Gungsuh" panose="02030600000101010101" pitchFamily="18" charset="-127"/>
              <a:ea typeface="Gungsuh" panose="02030600000101010101" pitchFamily="18" charset="-127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3984249" y="3301287"/>
            <a:ext cx="1726249" cy="4497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altLang="ja-JP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renesas</a:t>
            </a:r>
            <a:endParaRPr lang="en-US" altLang="ja-JP" sz="1600" dirty="0" smtClean="0">
              <a:latin typeface="Gungsuh" panose="02030600000101010101" pitchFamily="18" charset="-127"/>
              <a:ea typeface="Gungsuh" panose="02030600000101010101" pitchFamily="18" charset="-127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3890952" y="1635696"/>
            <a:ext cx="5142940" cy="4037592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3890952" y="1635696"/>
            <a:ext cx="2275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Test Framework</a:t>
            </a:r>
            <a:endParaRPr kumimoji="1" lang="ja-JP" altLang="en-US" dirty="0">
              <a:latin typeface="Gungsuh" panose="02030600000101010101" pitchFamily="18" charset="-127"/>
              <a:ea typeface="Gungsuh" panose="02030600000101010101" pitchFamily="18" charset="-127"/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5929861" y="2427207"/>
            <a:ext cx="1491858" cy="2386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rIns="0" rtlCol="0" anchor="t" anchorCtr="0"/>
          <a:lstStyle/>
          <a:p>
            <a:pPr algn="ctr"/>
            <a:r>
              <a:rPr lang="en-US" altLang="ja-JP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Benchmarks</a:t>
            </a:r>
          </a:p>
          <a:p>
            <a:pPr algn="ctr"/>
            <a:endParaRPr lang="en-US" altLang="ja-JP" dirty="0" smtClean="0">
              <a:latin typeface="Gungsuh" panose="02030600000101010101" pitchFamily="18" charset="-127"/>
              <a:ea typeface="Gungsuh" panose="02030600000101010101" pitchFamily="18" charset="-127"/>
            </a:endParaRPr>
          </a:p>
          <a:p>
            <a:pPr algn="ctr"/>
            <a:r>
              <a:rPr kumimoji="1" lang="en-US" altLang="ja-JP" sz="1600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[bonnie]</a:t>
            </a:r>
          </a:p>
          <a:p>
            <a:pPr algn="ctr"/>
            <a:r>
              <a:rPr lang="en-US" altLang="ja-JP" sz="1600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[cyclictest]</a:t>
            </a:r>
          </a:p>
          <a:p>
            <a:pPr algn="ctr"/>
            <a:r>
              <a:rPr kumimoji="1" lang="en-US" altLang="ja-JP" sz="1600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[Dhrystone]</a:t>
            </a:r>
          </a:p>
          <a:p>
            <a:pPr algn="ctr"/>
            <a:r>
              <a:rPr lang="en-US" altLang="ja-JP" sz="1600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[himeno]</a:t>
            </a:r>
          </a:p>
          <a:p>
            <a:pPr algn="ctr"/>
            <a:r>
              <a:rPr lang="en-US" altLang="ja-JP" sz="1600" dirty="0">
                <a:solidFill>
                  <a:srgbClr val="FF0000"/>
                </a:solidFill>
                <a:latin typeface="Gungsuh" panose="02030600000101010101" pitchFamily="18" charset="-127"/>
                <a:ea typeface="Gungsuh" panose="02030600000101010101" pitchFamily="18" charset="-127"/>
              </a:rPr>
              <a:t>[new test</a:t>
            </a:r>
            <a:r>
              <a:rPr lang="en-US" altLang="ja-JP" sz="1600" dirty="0" smtClean="0">
                <a:solidFill>
                  <a:srgbClr val="FF0000"/>
                </a:solidFill>
                <a:latin typeface="Gungsuh" panose="02030600000101010101" pitchFamily="18" charset="-127"/>
                <a:ea typeface="Gungsuh" panose="02030600000101010101" pitchFamily="18" charset="-127"/>
              </a:rPr>
              <a:t>]</a:t>
            </a:r>
            <a:endParaRPr lang="en-US" altLang="ja-JP" sz="1600" dirty="0" smtClean="0">
              <a:latin typeface="Gungsuh" panose="02030600000101010101" pitchFamily="18" charset="-127"/>
              <a:ea typeface="Gungsuh" panose="02030600000101010101" pitchFamily="18" charset="-127"/>
            </a:endParaRPr>
          </a:p>
          <a:p>
            <a:pPr algn="ctr"/>
            <a:r>
              <a:rPr lang="ja-JP" altLang="en-US" sz="1600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：</a:t>
            </a:r>
            <a:endParaRPr lang="en-US" altLang="ja-JP" sz="1600" dirty="0" smtClean="0">
              <a:latin typeface="Gungsuh" panose="02030600000101010101" pitchFamily="18" charset="-127"/>
              <a:ea typeface="Gungsuh" panose="02030600000101010101" pitchFamily="18" charset="-127"/>
            </a:endParaRPr>
          </a:p>
        </p:txBody>
      </p:sp>
      <p:sp>
        <p:nvSpPr>
          <p:cNvPr id="35" name="正方形/長方形 34"/>
          <p:cNvSpPr/>
          <p:nvPr/>
        </p:nvSpPr>
        <p:spPr>
          <a:xfrm>
            <a:off x="7477992" y="2425446"/>
            <a:ext cx="1440000" cy="2380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18000" rIns="18000" rtlCol="0" anchor="t" anchorCtr="0"/>
          <a:lstStyle/>
          <a:p>
            <a:pPr algn="ctr"/>
            <a:r>
              <a:rPr lang="en-US" altLang="ja-JP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Functional</a:t>
            </a:r>
            <a:endParaRPr lang="en-US" altLang="ja-JP" sz="1700" dirty="0" smtClean="0">
              <a:latin typeface="Gungsuh" panose="02030600000101010101" pitchFamily="18" charset="-127"/>
              <a:ea typeface="Gungsuh" panose="02030600000101010101" pitchFamily="18" charset="-127"/>
            </a:endParaRPr>
          </a:p>
          <a:p>
            <a:pPr algn="ctr"/>
            <a:endParaRPr lang="en-US" altLang="ja-JP" dirty="0" smtClean="0">
              <a:latin typeface="Gungsuh" panose="02030600000101010101" pitchFamily="18" charset="-127"/>
              <a:ea typeface="Gungsuh" panose="02030600000101010101" pitchFamily="18" charset="-127"/>
            </a:endParaRPr>
          </a:p>
          <a:p>
            <a:pPr algn="ctr"/>
            <a:r>
              <a:rPr lang="en-US" altLang="ja-JP" sz="1600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[bzip2]</a:t>
            </a:r>
            <a:endParaRPr lang="en-US" altLang="ja-JP" sz="1600" dirty="0">
              <a:latin typeface="Gungsuh" panose="02030600000101010101" pitchFamily="18" charset="-127"/>
              <a:ea typeface="Gungsuh" panose="02030600000101010101" pitchFamily="18" charset="-127"/>
            </a:endParaRPr>
          </a:p>
          <a:p>
            <a:pPr algn="ctr"/>
            <a:r>
              <a:rPr lang="en-US" altLang="ja-JP" sz="1600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[LTP]</a:t>
            </a:r>
          </a:p>
          <a:p>
            <a:pPr algn="ctr"/>
            <a:r>
              <a:rPr lang="en-US" altLang="ja-JP" sz="1600" dirty="0">
                <a:latin typeface="Gungsuh" panose="02030600000101010101" pitchFamily="18" charset="-127"/>
                <a:ea typeface="Gungsuh" panose="02030600000101010101" pitchFamily="18" charset="-127"/>
              </a:rPr>
              <a:t>[expat]</a:t>
            </a:r>
          </a:p>
          <a:p>
            <a:pPr algn="ctr"/>
            <a:r>
              <a:rPr lang="en-US" altLang="ja-JP" sz="1600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[netperf]</a:t>
            </a:r>
          </a:p>
          <a:p>
            <a:pPr algn="ctr"/>
            <a:r>
              <a:rPr lang="en-US" altLang="ja-JP" sz="1600" dirty="0" smtClean="0">
                <a:solidFill>
                  <a:srgbClr val="FF0000"/>
                </a:solidFill>
                <a:latin typeface="Gungsuh" panose="02030600000101010101" pitchFamily="18" charset="-127"/>
                <a:ea typeface="Gungsuh" panose="02030600000101010101" pitchFamily="18" charset="-127"/>
              </a:rPr>
              <a:t>[new test]</a:t>
            </a:r>
          </a:p>
          <a:p>
            <a:pPr algn="ctr"/>
            <a:r>
              <a:rPr lang="ja-JP" altLang="en-US" sz="1600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：</a:t>
            </a:r>
            <a:endParaRPr lang="en-US" altLang="ja-JP" sz="1600" dirty="0" smtClean="0">
              <a:latin typeface="Gungsuh" panose="02030600000101010101" pitchFamily="18" charset="-127"/>
              <a:ea typeface="Gungsuh" panose="02030600000101010101" pitchFamily="18" charset="-127"/>
            </a:endParaRPr>
          </a:p>
          <a:p>
            <a:pPr algn="ctr"/>
            <a:endParaRPr kumimoji="1" lang="ja-JP" altLang="en-US" dirty="0">
              <a:latin typeface="Gungsuh" panose="02030600000101010101" pitchFamily="18" charset="-127"/>
              <a:ea typeface="Gungsuh" panose="02030600000101010101" pitchFamily="18" charset="-127"/>
            </a:endParaRPr>
          </a:p>
        </p:txBody>
      </p:sp>
      <p:sp>
        <p:nvSpPr>
          <p:cNvPr id="36" name="正方形/長方形 35"/>
          <p:cNvSpPr/>
          <p:nvPr/>
        </p:nvSpPr>
        <p:spPr>
          <a:xfrm>
            <a:off x="7177619" y="5020298"/>
            <a:ext cx="1727366" cy="343379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altLang="ja-JP" dirty="0" smtClean="0">
                <a:solidFill>
                  <a:srgbClr val="FF0000"/>
                </a:solidFill>
                <a:latin typeface="Gungsuh" panose="02030600000101010101" pitchFamily="18" charset="-127"/>
                <a:ea typeface="Gungsuh" panose="02030600000101010101" pitchFamily="18" charset="-127"/>
              </a:rPr>
              <a:t>New Setting </a:t>
            </a:r>
            <a:endParaRPr lang="en-US" altLang="ja-JP" sz="1600" dirty="0" smtClean="0">
              <a:solidFill>
                <a:srgbClr val="FF0000"/>
              </a:solidFill>
              <a:latin typeface="Gungsuh" panose="02030600000101010101" pitchFamily="18" charset="-127"/>
              <a:ea typeface="Gungsuh" panose="02030600000101010101" pitchFamily="18" charset="-127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1B91-F214-4AE8-A6F5-F7E1EDC1D130}" type="slidenum">
              <a:rPr kumimoji="1" lang="ja-JP" altLang="en-US" smtClean="0"/>
              <a:pPr/>
              <a:t>24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57896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sz="3600" dirty="0"/>
              <a:t>How to Customize </a:t>
            </a:r>
            <a:r>
              <a:rPr lang="en-US" altLang="ja-JP" sz="3600" dirty="0" smtClean="0"/>
              <a:t>?(New Test Suite)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3</a:t>
            </a:r>
            <a:r>
              <a:rPr lang="ja-JP" altLang="en-US" dirty="0" smtClean="0"/>
              <a:t> </a:t>
            </a:r>
            <a:r>
              <a:rPr lang="en-US" altLang="ja-JP" dirty="0" smtClean="0"/>
              <a:t>step to add New Test Suite</a:t>
            </a:r>
          </a:p>
          <a:p>
            <a:pPr lvl="1"/>
            <a:r>
              <a:rPr lang="en-US" altLang="ja-JP" dirty="0" smtClean="0">
                <a:solidFill>
                  <a:srgbClr val="3366FF"/>
                </a:solidFill>
              </a:rPr>
              <a:t>Create a script</a:t>
            </a:r>
            <a:br>
              <a:rPr lang="en-US" altLang="ja-JP" dirty="0" smtClean="0">
                <a:solidFill>
                  <a:srgbClr val="3366FF"/>
                </a:solidFill>
              </a:rPr>
            </a:br>
            <a:r>
              <a:rPr lang="en-US" altLang="ja-JP" dirty="0" smtClean="0">
                <a:solidFill>
                  <a:srgbClr val="3366FF"/>
                </a:solidFill>
              </a:rPr>
              <a:t>for running</a:t>
            </a:r>
            <a:br>
              <a:rPr lang="en-US" altLang="ja-JP" dirty="0" smtClean="0">
                <a:solidFill>
                  <a:srgbClr val="3366FF"/>
                </a:solidFill>
              </a:rPr>
            </a:br>
            <a:r>
              <a:rPr lang="en-US" altLang="ja-JP" dirty="0" smtClean="0">
                <a:solidFill>
                  <a:srgbClr val="3366FF"/>
                </a:solidFill>
              </a:rPr>
              <a:t>a new test suite</a:t>
            </a:r>
          </a:p>
          <a:p>
            <a:pPr lvl="1"/>
            <a:r>
              <a:rPr lang="en-US" altLang="ja-JP" dirty="0" smtClean="0"/>
              <a:t>Deploy the script</a:t>
            </a:r>
            <a:br>
              <a:rPr lang="en-US" altLang="ja-JP" dirty="0" smtClean="0"/>
            </a:br>
            <a:r>
              <a:rPr lang="en-US" altLang="ja-JP" dirty="0" smtClean="0"/>
              <a:t>and</a:t>
            </a:r>
            <a:br>
              <a:rPr lang="en-US" altLang="ja-JP" dirty="0" smtClean="0"/>
            </a:br>
            <a:r>
              <a:rPr lang="en-US" altLang="ja-JP" dirty="0" smtClean="0"/>
              <a:t> a test </a:t>
            </a:r>
            <a:r>
              <a:rPr lang="en-US" altLang="ja-JP" dirty="0"/>
              <a:t>suite tarball 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Set the test suite </a:t>
            </a:r>
            <a:br>
              <a:rPr lang="en-US" altLang="ja-JP" dirty="0" smtClean="0"/>
            </a:br>
            <a:r>
              <a:rPr lang="en-US" altLang="ja-JP" dirty="0" smtClean="0"/>
              <a:t>information by GUI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3926173" y="5741817"/>
            <a:ext cx="5079819" cy="46170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Debian 7.X </a:t>
            </a:r>
            <a:endParaRPr kumimoji="1" lang="ja-JP" altLang="en-US" dirty="0">
              <a:latin typeface="Gungsuh" panose="02030600000101010101" pitchFamily="18" charset="-127"/>
              <a:ea typeface="Gungsuh" panose="02030600000101010101" pitchFamily="18" charset="-127"/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3926173" y="4958777"/>
            <a:ext cx="5049978" cy="63291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altLang="ja-JP" dirty="0" smtClean="0">
              <a:latin typeface="Gungsuh" panose="02030600000101010101" pitchFamily="18" charset="-127"/>
              <a:ea typeface="Gungsuh" panose="02030600000101010101" pitchFamily="18" charset="-127"/>
            </a:endParaRPr>
          </a:p>
          <a:p>
            <a:pPr algn="ctr"/>
            <a:r>
              <a:rPr lang="en-US" altLang="ja-JP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Jenkins</a:t>
            </a:r>
            <a:endParaRPr kumimoji="1" lang="ja-JP" altLang="en-US" dirty="0">
              <a:latin typeface="Gungsuh" panose="02030600000101010101" pitchFamily="18" charset="-127"/>
              <a:ea typeface="Gungsuh" panose="02030600000101010101" pitchFamily="18" charset="-127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3926173" y="2051441"/>
            <a:ext cx="1860790" cy="283880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36000" rtlCol="0" anchor="t" anchorCtr="0"/>
          <a:lstStyle/>
          <a:p>
            <a:pPr algn="ctr"/>
            <a:r>
              <a:rPr kumimoji="1" lang="en-US" altLang="ja-JP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SDK</a:t>
            </a:r>
          </a:p>
          <a:p>
            <a:pPr algn="ctr"/>
            <a:r>
              <a:rPr kumimoji="1" lang="en-US" altLang="ja-JP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(Cross-tools)</a:t>
            </a:r>
          </a:p>
        </p:txBody>
      </p:sp>
      <p:sp>
        <p:nvSpPr>
          <p:cNvPr id="24" name="正方形/長方形 23"/>
          <p:cNvSpPr/>
          <p:nvPr/>
        </p:nvSpPr>
        <p:spPr>
          <a:xfrm>
            <a:off x="5865347" y="2051441"/>
            <a:ext cx="3112744" cy="283880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altLang="ja-JP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Test </a:t>
            </a:r>
            <a:r>
              <a:rPr lang="en-US" altLang="ja-JP" dirty="0">
                <a:latin typeface="Gungsuh" panose="02030600000101010101" pitchFamily="18" charset="-127"/>
                <a:ea typeface="Gungsuh" panose="02030600000101010101" pitchFamily="18" charset="-127"/>
              </a:rPr>
              <a:t>Suite</a:t>
            </a:r>
            <a:endParaRPr kumimoji="1" lang="ja-JP" altLang="en-US" dirty="0">
              <a:latin typeface="Gungsuh" panose="02030600000101010101" pitchFamily="18" charset="-127"/>
              <a:ea typeface="Gungsuh" panose="02030600000101010101" pitchFamily="18" charset="-127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3984249" y="2768463"/>
            <a:ext cx="1726249" cy="4497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altLang="ja-JP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minnow-jta</a:t>
            </a:r>
            <a:endParaRPr lang="en-US" altLang="ja-JP" sz="1600" dirty="0" smtClean="0">
              <a:latin typeface="Gungsuh" panose="02030600000101010101" pitchFamily="18" charset="-127"/>
              <a:ea typeface="Gungsuh" panose="02030600000101010101" pitchFamily="18" charset="-127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3984249" y="3831711"/>
            <a:ext cx="1727366" cy="4497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altLang="ja-JP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qemu-arm</a:t>
            </a:r>
            <a:endParaRPr lang="en-US" altLang="ja-JP" sz="1600" dirty="0" smtClean="0">
              <a:latin typeface="Gungsuh" panose="02030600000101010101" pitchFamily="18" charset="-127"/>
              <a:ea typeface="Gungsuh" panose="02030600000101010101" pitchFamily="18" charset="-127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3984249" y="3301287"/>
            <a:ext cx="1726249" cy="4497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altLang="ja-JP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renesas</a:t>
            </a:r>
            <a:endParaRPr lang="en-US" altLang="ja-JP" sz="1600" dirty="0" smtClean="0">
              <a:latin typeface="Gungsuh" panose="02030600000101010101" pitchFamily="18" charset="-127"/>
              <a:ea typeface="Gungsuh" panose="02030600000101010101" pitchFamily="18" charset="-127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3890952" y="1635696"/>
            <a:ext cx="5142940" cy="4037592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3890952" y="1635696"/>
            <a:ext cx="2275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Test Framework</a:t>
            </a:r>
            <a:endParaRPr kumimoji="1" lang="ja-JP" altLang="en-US" dirty="0">
              <a:latin typeface="Gungsuh" panose="02030600000101010101" pitchFamily="18" charset="-127"/>
              <a:ea typeface="Gungsuh" panose="02030600000101010101" pitchFamily="18" charset="-127"/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5929861" y="2427207"/>
            <a:ext cx="1491858" cy="2386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rIns="0" rtlCol="0" anchor="t" anchorCtr="0"/>
          <a:lstStyle/>
          <a:p>
            <a:pPr algn="ctr"/>
            <a:r>
              <a:rPr lang="en-US" altLang="ja-JP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Benchmarks</a:t>
            </a:r>
          </a:p>
          <a:p>
            <a:pPr algn="ctr"/>
            <a:endParaRPr lang="en-US" altLang="ja-JP" dirty="0" smtClean="0">
              <a:latin typeface="Gungsuh" panose="02030600000101010101" pitchFamily="18" charset="-127"/>
              <a:ea typeface="Gungsuh" panose="02030600000101010101" pitchFamily="18" charset="-127"/>
            </a:endParaRPr>
          </a:p>
          <a:p>
            <a:pPr algn="ctr"/>
            <a:r>
              <a:rPr kumimoji="1" lang="en-US" altLang="ja-JP" sz="1600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[bonnie]</a:t>
            </a:r>
          </a:p>
          <a:p>
            <a:pPr algn="ctr"/>
            <a:r>
              <a:rPr lang="en-US" altLang="ja-JP" sz="1600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[cyclictest]</a:t>
            </a:r>
          </a:p>
          <a:p>
            <a:pPr algn="ctr"/>
            <a:r>
              <a:rPr kumimoji="1" lang="en-US" altLang="ja-JP" sz="1600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[Dhrystone]</a:t>
            </a:r>
          </a:p>
          <a:p>
            <a:pPr algn="ctr"/>
            <a:r>
              <a:rPr lang="en-US" altLang="ja-JP" sz="1600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[himeno]</a:t>
            </a:r>
          </a:p>
          <a:p>
            <a:pPr algn="ctr"/>
            <a:r>
              <a:rPr lang="en-US" altLang="ja-JP" sz="1600" dirty="0">
                <a:solidFill>
                  <a:srgbClr val="FF0000"/>
                </a:solidFill>
                <a:latin typeface="Gungsuh" panose="02030600000101010101" pitchFamily="18" charset="-127"/>
                <a:ea typeface="Gungsuh" panose="02030600000101010101" pitchFamily="18" charset="-127"/>
              </a:rPr>
              <a:t>[new test</a:t>
            </a:r>
            <a:r>
              <a:rPr lang="en-US" altLang="ja-JP" sz="1600" dirty="0" smtClean="0">
                <a:solidFill>
                  <a:srgbClr val="FF0000"/>
                </a:solidFill>
                <a:latin typeface="Gungsuh" panose="02030600000101010101" pitchFamily="18" charset="-127"/>
                <a:ea typeface="Gungsuh" panose="02030600000101010101" pitchFamily="18" charset="-127"/>
              </a:rPr>
              <a:t>]</a:t>
            </a:r>
            <a:endParaRPr lang="en-US" altLang="ja-JP" sz="1600" dirty="0" smtClean="0">
              <a:latin typeface="Gungsuh" panose="02030600000101010101" pitchFamily="18" charset="-127"/>
              <a:ea typeface="Gungsuh" panose="02030600000101010101" pitchFamily="18" charset="-127"/>
            </a:endParaRPr>
          </a:p>
          <a:p>
            <a:pPr algn="ctr"/>
            <a:r>
              <a:rPr lang="ja-JP" altLang="en-US" sz="1600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：</a:t>
            </a:r>
            <a:endParaRPr lang="en-US" altLang="ja-JP" sz="1600" dirty="0" smtClean="0">
              <a:latin typeface="Gungsuh" panose="02030600000101010101" pitchFamily="18" charset="-127"/>
              <a:ea typeface="Gungsuh" panose="02030600000101010101" pitchFamily="18" charset="-127"/>
            </a:endParaRPr>
          </a:p>
        </p:txBody>
      </p:sp>
      <p:sp>
        <p:nvSpPr>
          <p:cNvPr id="35" name="正方形/長方形 34"/>
          <p:cNvSpPr/>
          <p:nvPr/>
        </p:nvSpPr>
        <p:spPr>
          <a:xfrm>
            <a:off x="7477992" y="2425446"/>
            <a:ext cx="1440000" cy="2380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18000" rIns="18000" rtlCol="0" anchor="t" anchorCtr="0"/>
          <a:lstStyle/>
          <a:p>
            <a:pPr algn="ctr"/>
            <a:r>
              <a:rPr lang="en-US" altLang="ja-JP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Functional</a:t>
            </a:r>
            <a:endParaRPr lang="en-US" altLang="ja-JP" sz="1700" dirty="0" smtClean="0">
              <a:latin typeface="Gungsuh" panose="02030600000101010101" pitchFamily="18" charset="-127"/>
              <a:ea typeface="Gungsuh" panose="02030600000101010101" pitchFamily="18" charset="-127"/>
            </a:endParaRPr>
          </a:p>
          <a:p>
            <a:pPr algn="ctr"/>
            <a:endParaRPr lang="en-US" altLang="ja-JP" dirty="0" smtClean="0">
              <a:latin typeface="Gungsuh" panose="02030600000101010101" pitchFamily="18" charset="-127"/>
              <a:ea typeface="Gungsuh" panose="02030600000101010101" pitchFamily="18" charset="-127"/>
            </a:endParaRPr>
          </a:p>
          <a:p>
            <a:pPr algn="ctr"/>
            <a:r>
              <a:rPr lang="en-US" altLang="ja-JP" sz="1600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[bzip2]</a:t>
            </a:r>
            <a:endParaRPr lang="en-US" altLang="ja-JP" sz="1600" dirty="0">
              <a:latin typeface="Gungsuh" panose="02030600000101010101" pitchFamily="18" charset="-127"/>
              <a:ea typeface="Gungsuh" panose="02030600000101010101" pitchFamily="18" charset="-127"/>
            </a:endParaRPr>
          </a:p>
          <a:p>
            <a:pPr algn="ctr"/>
            <a:r>
              <a:rPr lang="en-US" altLang="ja-JP" sz="1600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[LTP]</a:t>
            </a:r>
          </a:p>
          <a:p>
            <a:pPr algn="ctr"/>
            <a:r>
              <a:rPr lang="en-US" altLang="ja-JP" sz="1600" dirty="0">
                <a:latin typeface="Gungsuh" panose="02030600000101010101" pitchFamily="18" charset="-127"/>
                <a:ea typeface="Gungsuh" panose="02030600000101010101" pitchFamily="18" charset="-127"/>
              </a:rPr>
              <a:t>[expat]</a:t>
            </a:r>
          </a:p>
          <a:p>
            <a:pPr algn="ctr"/>
            <a:r>
              <a:rPr lang="en-US" altLang="ja-JP" sz="1600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[netperf]</a:t>
            </a:r>
          </a:p>
          <a:p>
            <a:pPr algn="ctr"/>
            <a:r>
              <a:rPr lang="en-US" altLang="ja-JP" sz="1600" dirty="0" smtClean="0">
                <a:solidFill>
                  <a:srgbClr val="FF0000"/>
                </a:solidFill>
                <a:latin typeface="Gungsuh" panose="02030600000101010101" pitchFamily="18" charset="-127"/>
                <a:ea typeface="Gungsuh" panose="02030600000101010101" pitchFamily="18" charset="-127"/>
              </a:rPr>
              <a:t>[new test]</a:t>
            </a:r>
          </a:p>
          <a:p>
            <a:pPr algn="ctr"/>
            <a:r>
              <a:rPr lang="ja-JP" altLang="en-US" sz="1600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：</a:t>
            </a:r>
            <a:endParaRPr lang="en-US" altLang="ja-JP" sz="1600" dirty="0" smtClean="0">
              <a:latin typeface="Gungsuh" panose="02030600000101010101" pitchFamily="18" charset="-127"/>
              <a:ea typeface="Gungsuh" panose="02030600000101010101" pitchFamily="18" charset="-127"/>
            </a:endParaRPr>
          </a:p>
          <a:p>
            <a:pPr algn="ctr"/>
            <a:endParaRPr kumimoji="1" lang="ja-JP" altLang="en-US" dirty="0">
              <a:latin typeface="Gungsuh" panose="02030600000101010101" pitchFamily="18" charset="-127"/>
              <a:ea typeface="Gungsuh" panose="02030600000101010101" pitchFamily="18" charset="-127"/>
            </a:endParaRPr>
          </a:p>
        </p:txBody>
      </p:sp>
      <p:sp>
        <p:nvSpPr>
          <p:cNvPr id="36" name="正方形/長方形 35"/>
          <p:cNvSpPr/>
          <p:nvPr/>
        </p:nvSpPr>
        <p:spPr>
          <a:xfrm>
            <a:off x="7177619" y="5020298"/>
            <a:ext cx="1727366" cy="343379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altLang="ja-JP" dirty="0" smtClean="0">
                <a:solidFill>
                  <a:srgbClr val="FF0000"/>
                </a:solidFill>
                <a:latin typeface="Gungsuh" panose="02030600000101010101" pitchFamily="18" charset="-127"/>
                <a:ea typeface="Gungsuh" panose="02030600000101010101" pitchFamily="18" charset="-127"/>
              </a:rPr>
              <a:t>New Setting </a:t>
            </a:r>
            <a:endParaRPr lang="en-US" altLang="ja-JP" sz="1600" dirty="0" smtClean="0">
              <a:solidFill>
                <a:srgbClr val="FF0000"/>
              </a:solidFill>
              <a:latin typeface="Gungsuh" panose="02030600000101010101" pitchFamily="18" charset="-127"/>
              <a:ea typeface="Gungsuh" panose="02030600000101010101" pitchFamily="18" charset="-127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1B91-F214-4AE8-A6F5-F7E1EDC1D130}" type="slidenum">
              <a:rPr kumimoji="1" lang="ja-JP" altLang="en-US" smtClean="0"/>
              <a:pPr/>
              <a:t>25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708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sz="3600" dirty="0"/>
              <a:t>How to Customize ?(Linux Test Project)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79512" y="716807"/>
            <a:ext cx="8856984" cy="5400600"/>
          </a:xfrm>
        </p:spPr>
        <p:txBody>
          <a:bodyPr/>
          <a:lstStyle/>
          <a:p>
            <a:r>
              <a:rPr lang="en-US" altLang="ja-JP" dirty="0" smtClean="0"/>
              <a:t>Create the script named “ltp-all.sh”</a:t>
            </a:r>
            <a:r>
              <a:rPr lang="ja-JP" altLang="en-US" dirty="0" smtClean="0"/>
              <a:t>（</a:t>
            </a:r>
            <a:r>
              <a:rPr lang="en-US" altLang="ja-JP" dirty="0" smtClean="0"/>
              <a:t>1</a:t>
            </a:r>
            <a:r>
              <a:rPr lang="ja-JP" altLang="en-US" dirty="0" smtClean="0"/>
              <a:t>）</a:t>
            </a:r>
          </a:p>
          <a:p>
            <a:endParaRPr lang="en-US" altLang="ja-JP" dirty="0" smtClean="0">
              <a:latin typeface="+mj-lt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657724" y="1397517"/>
            <a:ext cx="8101263" cy="497514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72000" rIns="72000" rtlCol="0" anchor="ctr"/>
          <a:lstStyle/>
          <a:p>
            <a:pPr>
              <a:lnSpc>
                <a:spcPts val="1800"/>
              </a:lnSpc>
            </a:pPr>
            <a:r>
              <a:rPr lang="en-US" altLang="ja-JP" dirty="0" smtClean="0">
                <a:solidFill>
                  <a:srgbClr val="3366FF"/>
                </a:solidFill>
              </a:rPr>
              <a:t>tarball=ltp-full-20150420.tar.bz2</a:t>
            </a:r>
          </a:p>
          <a:p>
            <a:pPr>
              <a:lnSpc>
                <a:spcPts val="1800"/>
              </a:lnSpc>
            </a:pPr>
            <a:endParaRPr lang="en-US" altLang="ja-JP" dirty="0" smtClean="0"/>
          </a:p>
          <a:p>
            <a:pPr>
              <a:lnSpc>
                <a:spcPts val="1800"/>
              </a:lnSpc>
            </a:pPr>
            <a:endParaRPr lang="en-US" altLang="ja-JP" dirty="0" smtClean="0"/>
          </a:p>
          <a:p>
            <a:pPr>
              <a:lnSpc>
                <a:spcPts val="1800"/>
              </a:lnSpc>
            </a:pPr>
            <a:r>
              <a:rPr lang="en-US" altLang="ja-JP" dirty="0" smtClean="0">
                <a:solidFill>
                  <a:srgbClr val="3366FF"/>
                </a:solidFill>
              </a:rPr>
              <a:t>function </a:t>
            </a:r>
            <a:r>
              <a:rPr lang="en-US" altLang="ja-JP" dirty="0">
                <a:solidFill>
                  <a:srgbClr val="3366FF"/>
                </a:solidFill>
              </a:rPr>
              <a:t>test_build </a:t>
            </a:r>
            <a:r>
              <a:rPr lang="en-US" altLang="ja-JP" dirty="0" smtClean="0"/>
              <a:t>{</a:t>
            </a:r>
          </a:p>
          <a:p>
            <a:pPr>
              <a:lnSpc>
                <a:spcPts val="1800"/>
              </a:lnSpc>
            </a:pPr>
            <a:r>
              <a:rPr lang="en-US" altLang="ja-JP" dirty="0" smtClean="0"/>
              <a:t>    make autotools</a:t>
            </a:r>
          </a:p>
          <a:p>
            <a:pPr>
              <a:lnSpc>
                <a:spcPts val="1800"/>
              </a:lnSpc>
            </a:pPr>
            <a:r>
              <a:rPr lang="en-US" altLang="ja-JP" dirty="0" smtClean="0"/>
              <a:t>    </a:t>
            </a:r>
            <a:r>
              <a:rPr lang="en-US" altLang="ja-JP" dirty="0"/>
              <a:t>./configure CC="${CC}" AR="${AR}" RANLIB="${RANLIB}" LDFLAGS="$LDFLAGS" --without-perl --without-python --target=$PREFIX --host=$PREFIX --prefix=`pwd`/target_bin --build=`uname -m`-</a:t>
            </a:r>
            <a:r>
              <a:rPr lang="en-US" altLang="ja-JP" dirty="0" smtClean="0"/>
              <a:t>unknown-linux-gnu</a:t>
            </a:r>
          </a:p>
          <a:p>
            <a:pPr>
              <a:lnSpc>
                <a:spcPts val="1800"/>
              </a:lnSpc>
            </a:pPr>
            <a:r>
              <a:rPr lang="en-US" altLang="ja-JP" dirty="0" smtClean="0"/>
              <a:t>    </a:t>
            </a:r>
            <a:r>
              <a:rPr lang="en-US" altLang="ja-JP" dirty="0"/>
              <a:t>make CC="${CC</a:t>
            </a:r>
            <a:r>
              <a:rPr lang="en-US" altLang="ja-JP" dirty="0" smtClean="0"/>
              <a:t>}“</a:t>
            </a:r>
          </a:p>
          <a:p>
            <a:pPr>
              <a:lnSpc>
                <a:spcPts val="1800"/>
              </a:lnSpc>
            </a:pPr>
            <a:r>
              <a:rPr lang="en-US" altLang="ja-JP" dirty="0" smtClean="0"/>
              <a:t>    </a:t>
            </a:r>
            <a:r>
              <a:rPr lang="en-US" altLang="ja-JP" dirty="0"/>
              <a:t>make </a:t>
            </a:r>
            <a:r>
              <a:rPr lang="en-US" altLang="ja-JP" dirty="0" smtClean="0"/>
              <a:t>install</a:t>
            </a:r>
          </a:p>
          <a:p>
            <a:pPr>
              <a:lnSpc>
                <a:spcPts val="1800"/>
              </a:lnSpc>
            </a:pPr>
            <a:r>
              <a:rPr lang="en-US" altLang="ja-JP" dirty="0" smtClean="0"/>
              <a:t>}</a:t>
            </a:r>
          </a:p>
          <a:p>
            <a:pPr>
              <a:lnSpc>
                <a:spcPts val="1800"/>
              </a:lnSpc>
            </a:pPr>
            <a:endParaRPr lang="en-US" altLang="ja-JP" dirty="0"/>
          </a:p>
          <a:p>
            <a:pPr>
              <a:lnSpc>
                <a:spcPts val="1800"/>
              </a:lnSpc>
            </a:pPr>
            <a:r>
              <a:rPr lang="en-US" altLang="ja-JP" dirty="0" smtClean="0">
                <a:solidFill>
                  <a:srgbClr val="3366FF"/>
                </a:solidFill>
              </a:rPr>
              <a:t>function </a:t>
            </a:r>
            <a:r>
              <a:rPr lang="en-US" altLang="ja-JP" dirty="0">
                <a:solidFill>
                  <a:srgbClr val="3366FF"/>
                </a:solidFill>
              </a:rPr>
              <a:t>test_deploy </a:t>
            </a:r>
            <a:r>
              <a:rPr lang="en-US" altLang="ja-JP" dirty="0" smtClean="0"/>
              <a:t>{</a:t>
            </a:r>
          </a:p>
          <a:p>
            <a:pPr>
              <a:lnSpc>
                <a:spcPts val="1800"/>
              </a:lnSpc>
            </a:pPr>
            <a:r>
              <a:rPr lang="en-US" altLang="ja-JP" dirty="0"/>
              <a:t> </a:t>
            </a:r>
            <a:r>
              <a:rPr lang="en-US" altLang="ja-JP" dirty="0" smtClean="0"/>
              <a:t>   put </a:t>
            </a:r>
            <a:r>
              <a:rPr lang="en-US" altLang="ja-JP" dirty="0"/>
              <a:t>-r target_bin </a:t>
            </a:r>
            <a:r>
              <a:rPr lang="en-US" altLang="ja-JP" dirty="0" smtClean="0"/>
              <a:t>/tmp/jta</a:t>
            </a:r>
            <a:r>
              <a:rPr lang="en-US" altLang="ja-JP" dirty="0"/>
              <a:t>.$TESTDIR</a:t>
            </a:r>
            <a:r>
              <a:rPr lang="en-US" altLang="ja-JP" dirty="0" smtClean="0"/>
              <a:t>/</a:t>
            </a:r>
          </a:p>
          <a:p>
            <a:pPr>
              <a:lnSpc>
                <a:spcPts val="1800"/>
              </a:lnSpc>
            </a:pPr>
            <a:r>
              <a:rPr lang="en-US" altLang="ja-JP" dirty="0" smtClean="0"/>
              <a:t>}</a:t>
            </a:r>
          </a:p>
          <a:p>
            <a:pPr>
              <a:lnSpc>
                <a:spcPts val="1800"/>
              </a:lnSpc>
            </a:pPr>
            <a:endParaRPr lang="en-US" altLang="ja-JP" dirty="0" smtClean="0"/>
          </a:p>
          <a:p>
            <a:pPr>
              <a:lnSpc>
                <a:spcPts val="1800"/>
              </a:lnSpc>
            </a:pPr>
            <a:r>
              <a:rPr lang="en-US" altLang="ja-JP" dirty="0" smtClean="0">
                <a:solidFill>
                  <a:srgbClr val="3366FF"/>
                </a:solidFill>
              </a:rPr>
              <a:t>function </a:t>
            </a:r>
            <a:r>
              <a:rPr lang="en-US" altLang="ja-JP" dirty="0">
                <a:solidFill>
                  <a:srgbClr val="3366FF"/>
                </a:solidFill>
              </a:rPr>
              <a:t>test_run </a:t>
            </a:r>
            <a:r>
              <a:rPr lang="en-US" altLang="ja-JP" dirty="0" smtClean="0"/>
              <a:t>{</a:t>
            </a:r>
          </a:p>
          <a:p>
            <a:pPr>
              <a:lnSpc>
                <a:spcPts val="1800"/>
              </a:lnSpc>
            </a:pPr>
            <a:r>
              <a:rPr lang="en-US" altLang="ja-JP" dirty="0" smtClean="0"/>
              <a:t>    safe_cmd “cd /tmp/jta.$TESTDIR/target_bin; ./runltp –f syscalls |</a:t>
            </a:r>
          </a:p>
          <a:p>
            <a:pPr>
              <a:lnSpc>
                <a:spcPts val="1800"/>
              </a:lnSpc>
            </a:pPr>
            <a:r>
              <a:rPr lang="en-US" altLang="ja-JP" dirty="0"/>
              <a:t> </a:t>
            </a:r>
            <a:r>
              <a:rPr lang="en-US" altLang="ja-JP" dirty="0" smtClean="0"/>
              <a:t>   tee $JTA_HOME/jta.$TESTDIR/$TESTDIR.log”</a:t>
            </a:r>
          </a:p>
          <a:p>
            <a:pPr>
              <a:lnSpc>
                <a:spcPts val="1800"/>
              </a:lnSpc>
            </a:pPr>
            <a:r>
              <a:rPr lang="en-US" altLang="ja-JP" dirty="0" smtClean="0"/>
              <a:t>}</a:t>
            </a:r>
          </a:p>
        </p:txBody>
      </p:sp>
      <p:sp>
        <p:nvSpPr>
          <p:cNvPr id="6" name="四角形吹き出し 5"/>
          <p:cNvSpPr/>
          <p:nvPr/>
        </p:nvSpPr>
        <p:spPr>
          <a:xfrm>
            <a:off x="4031242" y="1494401"/>
            <a:ext cx="4719359" cy="343566"/>
          </a:xfrm>
          <a:prstGeom prst="wedgeRectCallout">
            <a:avLst>
              <a:gd name="adj1" fmla="val -55719"/>
              <a:gd name="adj2" fmla="val 463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2"/>
            <a:r>
              <a:rPr lang="en-US" altLang="ja-JP" dirty="0" smtClean="0"/>
              <a:t>To describe tarball name of the adding test suite</a:t>
            </a:r>
          </a:p>
        </p:txBody>
      </p:sp>
      <p:sp>
        <p:nvSpPr>
          <p:cNvPr id="7" name="四角形吹き出し 6"/>
          <p:cNvSpPr/>
          <p:nvPr/>
        </p:nvSpPr>
        <p:spPr>
          <a:xfrm>
            <a:off x="2888888" y="1993248"/>
            <a:ext cx="4647675" cy="570464"/>
          </a:xfrm>
          <a:prstGeom prst="wedgeRectCallout">
            <a:avLst>
              <a:gd name="adj1" fmla="val -56188"/>
              <a:gd name="adj2" fmla="val 1770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2"/>
            <a:r>
              <a:rPr lang="en-US" altLang="ja-JP" dirty="0" smtClean="0"/>
              <a:t>To describe procedure of creating test module </a:t>
            </a:r>
          </a:p>
          <a:p>
            <a:pPr marL="0" lvl="2"/>
            <a:r>
              <a:rPr lang="en-US" altLang="ja-JP" dirty="0" smtClean="0"/>
              <a:t>using cross compile.</a:t>
            </a:r>
          </a:p>
        </p:txBody>
      </p:sp>
      <p:sp>
        <p:nvSpPr>
          <p:cNvPr id="9" name="四角形吹き出し 8"/>
          <p:cNvSpPr/>
          <p:nvPr/>
        </p:nvSpPr>
        <p:spPr>
          <a:xfrm>
            <a:off x="2384612" y="3885090"/>
            <a:ext cx="6276687" cy="342900"/>
          </a:xfrm>
          <a:prstGeom prst="wedgeRectCallout">
            <a:avLst>
              <a:gd name="adj1" fmla="val -43436"/>
              <a:gd name="adj2" fmla="val 116768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2"/>
            <a:r>
              <a:rPr lang="en-US" altLang="ja-JP" dirty="0" smtClean="0"/>
              <a:t>To describe procedure of deploying the test module to the target.</a:t>
            </a:r>
          </a:p>
        </p:txBody>
      </p:sp>
      <p:sp>
        <p:nvSpPr>
          <p:cNvPr id="10" name="四角形吹き出し 9"/>
          <p:cNvSpPr/>
          <p:nvPr/>
        </p:nvSpPr>
        <p:spPr>
          <a:xfrm>
            <a:off x="2626659" y="4811150"/>
            <a:ext cx="5794447" cy="393895"/>
          </a:xfrm>
          <a:prstGeom prst="wedgeRectCallout">
            <a:avLst>
              <a:gd name="adj1" fmla="val -52980"/>
              <a:gd name="adj2" fmla="val 90941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2"/>
            <a:r>
              <a:rPr lang="en-US" altLang="ja-JP" dirty="0" smtClean="0"/>
              <a:t>To describe commands to execute the test module on target.</a:t>
            </a:r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1B91-F214-4AE8-A6F5-F7E1EDC1D130}" type="slidenum">
              <a:rPr kumimoji="1" lang="ja-JP" altLang="en-US" smtClean="0"/>
              <a:pPr/>
              <a:t>26</a:t>
            </a:fld>
            <a:endParaRPr kumimoji="1" lang="ja-JP" altLang="en-US" dirty="0"/>
          </a:p>
        </p:txBody>
      </p:sp>
      <p:sp>
        <p:nvSpPr>
          <p:cNvPr id="11" name="四角形吹き出し 10"/>
          <p:cNvSpPr/>
          <p:nvPr/>
        </p:nvSpPr>
        <p:spPr>
          <a:xfrm>
            <a:off x="2888888" y="5976423"/>
            <a:ext cx="5532217" cy="663527"/>
          </a:xfrm>
          <a:prstGeom prst="wedgeRectCallout">
            <a:avLst>
              <a:gd name="adj1" fmla="val 3191"/>
              <a:gd name="adj2" fmla="val -93158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2"/>
            <a:r>
              <a:rPr lang="en-US" altLang="ja-JP" dirty="0" smtClean="0"/>
              <a:t>In this case,  to show running LTP command and </a:t>
            </a:r>
          </a:p>
          <a:p>
            <a:pPr marL="0" lvl="2"/>
            <a:r>
              <a:rPr lang="en-US" altLang="ja-JP" dirty="0" smtClean="0"/>
              <a:t>collecting the result log. </a:t>
            </a:r>
          </a:p>
        </p:txBody>
      </p:sp>
    </p:spTree>
    <p:extLst>
      <p:ext uri="{BB962C8B-B14F-4D97-AF65-F5344CB8AC3E}">
        <p14:creationId xmlns:p14="http://schemas.microsoft.com/office/powerpoint/2010/main" val="2731796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sz="3600" dirty="0"/>
              <a:t>How to Customize ?(Linux Test Project)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79512" y="716807"/>
            <a:ext cx="8856984" cy="5400600"/>
          </a:xfrm>
        </p:spPr>
        <p:txBody>
          <a:bodyPr/>
          <a:lstStyle/>
          <a:p>
            <a:r>
              <a:rPr lang="en-US" altLang="ja-JP" dirty="0" smtClean="0"/>
              <a:t>Create the script named “ltp-all.sh”</a:t>
            </a:r>
            <a:r>
              <a:rPr lang="en-US" altLang="ja-JP" dirty="0">
                <a:ea typeface="Gungsuh" panose="02030600000101010101" pitchFamily="18" charset="-127"/>
              </a:rPr>
              <a:t> (conf.)</a:t>
            </a:r>
            <a:endParaRPr lang="en-US" altLang="ja-JP" dirty="0" smtClean="0">
              <a:latin typeface="+mj-lt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657724" y="1230489"/>
            <a:ext cx="8101263" cy="537429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>
              <a:lnSpc>
                <a:spcPts val="1800"/>
              </a:lnSpc>
            </a:pPr>
            <a:r>
              <a:rPr lang="en-US" altLang="ja-JP" dirty="0" smtClean="0">
                <a:solidFill>
                  <a:srgbClr val="3366FF"/>
                </a:solidFill>
              </a:rPr>
              <a:t>function </a:t>
            </a:r>
            <a:r>
              <a:rPr lang="en-US" altLang="ja-JP" dirty="0" err="1" smtClean="0">
                <a:solidFill>
                  <a:srgbClr val="3366FF"/>
                </a:solidFill>
              </a:rPr>
              <a:t>test_processing</a:t>
            </a:r>
            <a:r>
              <a:rPr lang="en-US" altLang="ja-JP" dirty="0" smtClean="0">
                <a:solidFill>
                  <a:srgbClr val="3366FF"/>
                </a:solidFill>
              </a:rPr>
              <a:t> </a:t>
            </a:r>
            <a:r>
              <a:rPr lang="en-US" altLang="ja-JP" dirty="0" smtClean="0"/>
              <a:t>{</a:t>
            </a:r>
          </a:p>
          <a:p>
            <a:pPr>
              <a:lnSpc>
                <a:spcPts val="1800"/>
              </a:lnSpc>
            </a:pPr>
            <a:r>
              <a:rPr lang="en-US" altLang="ja-JP" dirty="0"/>
              <a:t>## To judge test result</a:t>
            </a:r>
          </a:p>
          <a:p>
            <a:pPr>
              <a:lnSpc>
                <a:spcPts val="1800"/>
              </a:lnSpc>
            </a:pPr>
            <a:r>
              <a:rPr lang="en-US" altLang="ja-JP" dirty="0"/>
              <a:t>    </a:t>
            </a:r>
            <a:r>
              <a:rPr lang="en-US" altLang="ja-JP" dirty="0" err="1"/>
              <a:t>assert_define</a:t>
            </a:r>
            <a:r>
              <a:rPr lang="en-US" altLang="ja-JP" dirty="0"/>
              <a:t> LTP_SYSCALL_COUNT_TPASS</a:t>
            </a:r>
          </a:p>
          <a:p>
            <a:pPr>
              <a:lnSpc>
                <a:spcPts val="1800"/>
              </a:lnSpc>
            </a:pPr>
            <a:r>
              <a:rPr lang="en-US" altLang="ja-JP" dirty="0"/>
              <a:t>    </a:t>
            </a:r>
            <a:r>
              <a:rPr lang="en-US" altLang="ja-JP" dirty="0" err="1"/>
              <a:t>assert_define</a:t>
            </a:r>
            <a:r>
              <a:rPr lang="en-US" altLang="ja-JP" dirty="0"/>
              <a:t> LTP_SYSCALL_COUNT_TINFO</a:t>
            </a:r>
          </a:p>
          <a:p>
            <a:pPr>
              <a:lnSpc>
                <a:spcPts val="1800"/>
              </a:lnSpc>
            </a:pPr>
            <a:r>
              <a:rPr lang="en-US" altLang="ja-JP" dirty="0"/>
              <a:t>    </a:t>
            </a:r>
            <a:r>
              <a:rPr lang="en-US" altLang="ja-JP" dirty="0" err="1"/>
              <a:t>assert_define</a:t>
            </a:r>
            <a:r>
              <a:rPr lang="en-US" altLang="ja-JP" dirty="0"/>
              <a:t> LTP_SYSCALL_COUNT_TCONF</a:t>
            </a:r>
          </a:p>
          <a:p>
            <a:pPr>
              <a:lnSpc>
                <a:spcPts val="1800"/>
              </a:lnSpc>
            </a:pPr>
            <a:r>
              <a:rPr lang="en-US" altLang="ja-JP" dirty="0"/>
              <a:t>    </a:t>
            </a:r>
            <a:r>
              <a:rPr lang="en-US" altLang="ja-JP" dirty="0" err="1"/>
              <a:t>assert_define</a:t>
            </a:r>
            <a:r>
              <a:rPr lang="en-US" altLang="ja-JP" dirty="0"/>
              <a:t> LTP_SYSCALL_COUNT_TFAIL</a:t>
            </a:r>
          </a:p>
          <a:p>
            <a:pPr>
              <a:lnSpc>
                <a:spcPts val="1800"/>
              </a:lnSpc>
            </a:pPr>
            <a:r>
              <a:rPr lang="en-US" altLang="ja-JP" dirty="0"/>
              <a:t>    </a:t>
            </a:r>
            <a:r>
              <a:rPr lang="en-US" altLang="ja-JP" dirty="0" err="1"/>
              <a:t>assert_define</a:t>
            </a:r>
            <a:r>
              <a:rPr lang="en-US" altLang="ja-JP" dirty="0"/>
              <a:t> LTP_SYSCALL_COUNT_TBROK</a:t>
            </a:r>
          </a:p>
          <a:p>
            <a:pPr>
              <a:lnSpc>
                <a:spcPts val="1800"/>
              </a:lnSpc>
            </a:pPr>
            <a:endParaRPr lang="en-US" altLang="ja-JP" dirty="0"/>
          </a:p>
          <a:p>
            <a:pPr>
              <a:lnSpc>
                <a:spcPts val="1800"/>
              </a:lnSpc>
            </a:pPr>
            <a:r>
              <a:rPr lang="en-US" altLang="ja-JP" dirty="0"/>
              <a:t>    TPASS_CRIT="TPASS  :"</a:t>
            </a:r>
          </a:p>
          <a:p>
            <a:pPr>
              <a:lnSpc>
                <a:spcPts val="1800"/>
              </a:lnSpc>
            </a:pPr>
            <a:r>
              <a:rPr lang="en-US" altLang="ja-JP" dirty="0"/>
              <a:t>    TINFO_CRIT="TINFO  :"</a:t>
            </a:r>
          </a:p>
          <a:p>
            <a:pPr>
              <a:lnSpc>
                <a:spcPts val="1800"/>
              </a:lnSpc>
            </a:pPr>
            <a:r>
              <a:rPr lang="en-US" altLang="ja-JP" dirty="0"/>
              <a:t>    TCONF_CRIT="TCONF  :"</a:t>
            </a:r>
          </a:p>
          <a:p>
            <a:pPr>
              <a:lnSpc>
                <a:spcPts val="1800"/>
              </a:lnSpc>
            </a:pPr>
            <a:r>
              <a:rPr lang="en-US" altLang="ja-JP" dirty="0"/>
              <a:t>    TFAIL_CRIT="TFAIL  :"</a:t>
            </a:r>
          </a:p>
          <a:p>
            <a:pPr>
              <a:lnSpc>
                <a:spcPts val="1800"/>
              </a:lnSpc>
            </a:pPr>
            <a:r>
              <a:rPr lang="en-US" altLang="ja-JP" dirty="0"/>
              <a:t>    TBROK_CRIT="TBROK  :"</a:t>
            </a:r>
          </a:p>
          <a:p>
            <a:pPr>
              <a:lnSpc>
                <a:spcPts val="1800"/>
              </a:lnSpc>
            </a:pPr>
            <a:endParaRPr lang="en-US" altLang="ja-JP" dirty="0"/>
          </a:p>
          <a:p>
            <a:pPr>
              <a:lnSpc>
                <a:spcPts val="1800"/>
              </a:lnSpc>
            </a:pPr>
            <a:r>
              <a:rPr lang="en-US" altLang="ja-JP" dirty="0"/>
              <a:t>    </a:t>
            </a:r>
            <a:r>
              <a:rPr lang="en-US" altLang="ja-JP" dirty="0" err="1"/>
              <a:t>log_compare</a:t>
            </a:r>
            <a:r>
              <a:rPr lang="en-US" altLang="ja-JP" dirty="0"/>
              <a:t> </a:t>
            </a:r>
            <a:r>
              <a:rPr lang="en-US" altLang="ja-JP" dirty="0" smtClean="0"/>
              <a:t>“$TESTDIR” </a:t>
            </a:r>
            <a:r>
              <a:rPr lang="en-US" altLang="ja-JP" dirty="0"/>
              <a:t>$LTP_SYSCALL_COUNT_TPASS </a:t>
            </a:r>
            <a:r>
              <a:rPr lang="en-US" altLang="ja-JP" dirty="0" smtClean="0"/>
              <a:t>"${</a:t>
            </a:r>
            <a:r>
              <a:rPr lang="en-US" altLang="ja-JP" dirty="0"/>
              <a:t>TPASS_CRIT}" "TPASS"</a:t>
            </a:r>
          </a:p>
          <a:p>
            <a:pPr>
              <a:lnSpc>
                <a:spcPts val="1800"/>
              </a:lnSpc>
            </a:pPr>
            <a:r>
              <a:rPr lang="en-US" altLang="ja-JP" dirty="0"/>
              <a:t>    </a:t>
            </a:r>
            <a:r>
              <a:rPr lang="en-US" altLang="ja-JP" dirty="0" err="1"/>
              <a:t>log_compare</a:t>
            </a:r>
            <a:r>
              <a:rPr lang="en-US" altLang="ja-JP" dirty="0"/>
              <a:t> "$TESTDIR" $LTP_SYSCALL_COUNT_TINFO "${TINFO_CRIT}" "TINFO"</a:t>
            </a:r>
          </a:p>
          <a:p>
            <a:pPr>
              <a:lnSpc>
                <a:spcPts val="1800"/>
              </a:lnSpc>
            </a:pPr>
            <a:r>
              <a:rPr lang="en-US" altLang="ja-JP" dirty="0"/>
              <a:t>    </a:t>
            </a:r>
            <a:r>
              <a:rPr lang="en-US" altLang="ja-JP" dirty="0" err="1"/>
              <a:t>log_compare</a:t>
            </a:r>
            <a:r>
              <a:rPr lang="en-US" altLang="ja-JP" dirty="0"/>
              <a:t> "$TESTDIR" $LTP_SYSCALL_COUNT_TCONF "${TCONF_CRIT}" "TCONF"</a:t>
            </a:r>
          </a:p>
          <a:p>
            <a:pPr>
              <a:lnSpc>
                <a:spcPts val="1800"/>
              </a:lnSpc>
            </a:pPr>
            <a:r>
              <a:rPr lang="en-US" altLang="ja-JP" dirty="0"/>
              <a:t>    </a:t>
            </a:r>
            <a:r>
              <a:rPr lang="en-US" altLang="ja-JP" dirty="0" err="1"/>
              <a:t>log_compare</a:t>
            </a:r>
            <a:r>
              <a:rPr lang="en-US" altLang="ja-JP" dirty="0"/>
              <a:t> "$TESTDIR" $LTP_SYSCALL_COUNT_TFAIL "${TFAIL_CRIT}" "TFAIL"</a:t>
            </a:r>
          </a:p>
          <a:p>
            <a:pPr>
              <a:lnSpc>
                <a:spcPts val="1800"/>
              </a:lnSpc>
            </a:pPr>
            <a:r>
              <a:rPr lang="en-US" altLang="ja-JP" dirty="0"/>
              <a:t>    </a:t>
            </a:r>
            <a:r>
              <a:rPr lang="en-US" altLang="ja-JP" dirty="0" err="1"/>
              <a:t>log_compare</a:t>
            </a:r>
            <a:r>
              <a:rPr lang="en-US" altLang="ja-JP" dirty="0"/>
              <a:t> "$TESTDIR" $LTP_SYSCALL_COUNT_TBROK "${TBROK_CRIT}" "TBROK"</a:t>
            </a:r>
          </a:p>
          <a:p>
            <a:pPr>
              <a:lnSpc>
                <a:spcPts val="1800"/>
              </a:lnSpc>
            </a:pPr>
            <a:endParaRPr lang="en-US" altLang="ja-JP" dirty="0"/>
          </a:p>
          <a:p>
            <a:pPr>
              <a:lnSpc>
                <a:spcPts val="1800"/>
              </a:lnSpc>
            </a:pPr>
            <a:r>
              <a:rPr lang="en-US" altLang="ja-JP" dirty="0"/>
              <a:t>    echo "</a:t>
            </a:r>
            <a:r>
              <a:rPr lang="en-US" altLang="ja-JP" dirty="0" err="1"/>
              <a:t>test_processing</a:t>
            </a:r>
            <a:r>
              <a:rPr lang="en-US" altLang="ja-JP" dirty="0"/>
              <a:t> </a:t>
            </a:r>
            <a:r>
              <a:rPr lang="en-US" altLang="ja-JP" dirty="0" smtClean="0"/>
              <a:t>done“</a:t>
            </a:r>
          </a:p>
          <a:p>
            <a:pPr>
              <a:lnSpc>
                <a:spcPts val="1800"/>
              </a:lnSpc>
            </a:pPr>
            <a:r>
              <a:rPr lang="en-US" altLang="ja-JP" dirty="0" smtClean="0"/>
              <a:t>}</a:t>
            </a:r>
          </a:p>
          <a:p>
            <a:pPr>
              <a:lnSpc>
                <a:spcPts val="1800"/>
              </a:lnSpc>
            </a:pPr>
            <a:r>
              <a:rPr lang="en-US" altLang="ja-JP" dirty="0" smtClean="0"/>
              <a:t>. $JTA_ENGINE_PATH/scripts/functional.sh</a:t>
            </a:r>
          </a:p>
        </p:txBody>
      </p:sp>
      <p:sp>
        <p:nvSpPr>
          <p:cNvPr id="8" name="四角形吹き出し 7"/>
          <p:cNvSpPr/>
          <p:nvPr/>
        </p:nvSpPr>
        <p:spPr>
          <a:xfrm>
            <a:off x="5619560" y="1793631"/>
            <a:ext cx="1837701" cy="422031"/>
          </a:xfrm>
          <a:prstGeom prst="wedgeRectCallout">
            <a:avLst>
              <a:gd name="adj1" fmla="val -72620"/>
              <a:gd name="adj2" fmla="val 40955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2"/>
            <a:r>
              <a:rPr lang="en-US" altLang="ja-JP" dirty="0"/>
              <a:t>Verify </a:t>
            </a:r>
            <a:r>
              <a:rPr lang="en-US" altLang="ja-JP" dirty="0" smtClean="0"/>
              <a:t>definitions</a:t>
            </a:r>
          </a:p>
        </p:txBody>
      </p:sp>
      <p:sp>
        <p:nvSpPr>
          <p:cNvPr id="11" name="四角形吹き出し 10"/>
          <p:cNvSpPr/>
          <p:nvPr/>
        </p:nvSpPr>
        <p:spPr>
          <a:xfrm>
            <a:off x="3284805" y="1309735"/>
            <a:ext cx="5474182" cy="378388"/>
          </a:xfrm>
          <a:prstGeom prst="wedgeRectCallout">
            <a:avLst>
              <a:gd name="adj1" fmla="val -54023"/>
              <a:gd name="adj2" fmla="val -21905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2"/>
            <a:r>
              <a:rPr lang="en-US" altLang="ja-JP" dirty="0" smtClean="0"/>
              <a:t>To describe judgment and analysis process of test results</a:t>
            </a:r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1B91-F214-4AE8-A6F5-F7E1EDC1D130}" type="slidenum">
              <a:rPr kumimoji="1" lang="ja-JP" altLang="en-US" smtClean="0"/>
              <a:pPr/>
              <a:t>27</a:t>
            </a:fld>
            <a:endParaRPr kumimoji="1" lang="ja-JP" altLang="en-US" dirty="0"/>
          </a:p>
        </p:txBody>
      </p:sp>
      <p:sp>
        <p:nvSpPr>
          <p:cNvPr id="14" name="右中かっこ 13"/>
          <p:cNvSpPr/>
          <p:nvPr/>
        </p:nvSpPr>
        <p:spPr>
          <a:xfrm>
            <a:off x="5039867" y="1793631"/>
            <a:ext cx="198119" cy="1090246"/>
          </a:xfrm>
          <a:prstGeom prst="rightBrace">
            <a:avLst>
              <a:gd name="adj1" fmla="val 10684"/>
              <a:gd name="adj2" fmla="val 33331"/>
            </a:avLst>
          </a:prstGeom>
          <a:ln w="19050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5" name="右中かっこ 14"/>
          <p:cNvSpPr/>
          <p:nvPr/>
        </p:nvSpPr>
        <p:spPr>
          <a:xfrm>
            <a:off x="3342366" y="3138083"/>
            <a:ext cx="198119" cy="1192052"/>
          </a:xfrm>
          <a:prstGeom prst="rightBrace">
            <a:avLst>
              <a:gd name="adj1" fmla="val 10684"/>
              <a:gd name="adj2" fmla="val 21073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6" name="四角形吹き出し 15"/>
          <p:cNvSpPr/>
          <p:nvPr/>
        </p:nvSpPr>
        <p:spPr>
          <a:xfrm>
            <a:off x="3943474" y="3013199"/>
            <a:ext cx="3889886" cy="399095"/>
          </a:xfrm>
          <a:prstGeom prst="wedgeRectCallout">
            <a:avLst>
              <a:gd name="adj1" fmla="val -61054"/>
              <a:gd name="adj2" fmla="val 40499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2"/>
            <a:r>
              <a:rPr lang="en-US" altLang="ja-JP" dirty="0" smtClean="0"/>
              <a:t>To define Keywords to search in the log</a:t>
            </a:r>
          </a:p>
        </p:txBody>
      </p:sp>
      <p:sp>
        <p:nvSpPr>
          <p:cNvPr id="17" name="四角形吹き出し 16"/>
          <p:cNvSpPr/>
          <p:nvPr/>
        </p:nvSpPr>
        <p:spPr>
          <a:xfrm>
            <a:off x="4290478" y="5680809"/>
            <a:ext cx="3675403" cy="615060"/>
          </a:xfrm>
          <a:prstGeom prst="wedgeRectCallout">
            <a:avLst>
              <a:gd name="adj1" fmla="val -61903"/>
              <a:gd name="adj2" fmla="val 5310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2"/>
            <a:r>
              <a:rPr lang="en-US" altLang="ja-JP" dirty="0" smtClean="0"/>
              <a:t>ltp-all.sh is inherited functional.sh</a:t>
            </a:r>
          </a:p>
          <a:p>
            <a:pPr marL="0" lvl="2"/>
            <a:r>
              <a:rPr lang="en-US" altLang="ja-JP" dirty="0" smtClean="0"/>
              <a:t>The above functions are called by it.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780757" y="4459458"/>
            <a:ext cx="7884940" cy="1221351"/>
          </a:xfrm>
          <a:prstGeom prst="rect">
            <a:avLst/>
          </a:prstGeom>
          <a:noFill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四角形吹き出し 17"/>
          <p:cNvSpPr/>
          <p:nvPr/>
        </p:nvSpPr>
        <p:spPr>
          <a:xfrm>
            <a:off x="3868615" y="3594296"/>
            <a:ext cx="4797081" cy="735840"/>
          </a:xfrm>
          <a:prstGeom prst="wedgeRectCallout">
            <a:avLst>
              <a:gd name="adj1" fmla="val -49268"/>
              <a:gd name="adj2" fmla="val 65465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2"/>
            <a:r>
              <a:rPr lang="en-US" altLang="ja-JP" dirty="0" smtClean="0"/>
              <a:t>To compare </a:t>
            </a:r>
            <a:r>
              <a:rPr lang="en-US" altLang="ja-JP" u="sng" dirty="0"/>
              <a:t>definitions </a:t>
            </a:r>
            <a:r>
              <a:rPr lang="en-US" altLang="ja-JP" dirty="0" smtClean="0"/>
              <a:t>and result log</a:t>
            </a:r>
          </a:p>
          <a:p>
            <a:pPr marL="0" lvl="2"/>
            <a:r>
              <a:rPr lang="en-US" altLang="ja-JP" dirty="0"/>
              <a:t> </a:t>
            </a:r>
            <a:r>
              <a:rPr lang="en-US" altLang="ja-JP" dirty="0" smtClean="0"/>
              <a:t>                   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5359906" y="3990350"/>
            <a:ext cx="3301103" cy="27919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Define on “&lt;target name</a:t>
            </a:r>
            <a:r>
              <a:rPr lang="en-US" altLang="ja-JP" dirty="0"/>
              <a:t>&gt;.</a:t>
            </a:r>
            <a:r>
              <a:rPr lang="en-US" altLang="ja-JP" dirty="0" smtClean="0"/>
              <a:t>board” </a:t>
            </a:r>
            <a:endParaRPr kumimoji="1" lang="ja-JP" altLang="en-US" dirty="0"/>
          </a:p>
        </p:txBody>
      </p:sp>
      <p:cxnSp>
        <p:nvCxnSpPr>
          <p:cNvPr id="21" name="カギ線コネクタ 20"/>
          <p:cNvCxnSpPr/>
          <p:nvPr/>
        </p:nvCxnSpPr>
        <p:spPr>
          <a:xfrm rot="10800000">
            <a:off x="5222752" y="3917640"/>
            <a:ext cx="198115" cy="212309"/>
          </a:xfrm>
          <a:prstGeom prst="bentConnector2">
            <a:avLst/>
          </a:prstGeom>
          <a:ln w="190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0968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sz="3600" dirty="0"/>
              <a:t>How to Customize ?(Linux Test Project)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Functional.sh </a:t>
            </a:r>
            <a:r>
              <a:rPr lang="en-US" altLang="ja-JP" dirty="0"/>
              <a:t>inherits from ltp-all.sh</a:t>
            </a:r>
            <a:r>
              <a:rPr lang="en-US" altLang="ja-JP" dirty="0" smtClean="0"/>
              <a:t>.</a:t>
            </a:r>
          </a:p>
          <a:p>
            <a:pPr lvl="1"/>
            <a:r>
              <a:rPr lang="en-US" altLang="ja-JP" dirty="0" smtClean="0"/>
              <a:t>“functional.sh” </a:t>
            </a:r>
            <a:r>
              <a:rPr lang="en-US" altLang="ja-JP" dirty="0"/>
              <a:t>is defined on LTSI test by default.</a:t>
            </a:r>
            <a:endParaRPr lang="ja-JP" altLang="ja-JP" dirty="0"/>
          </a:p>
          <a:p>
            <a:pPr marL="0" indent="0">
              <a:buNone/>
            </a:pPr>
            <a:r>
              <a:rPr lang="en-US" altLang="ja-JP" dirty="0" smtClean="0">
                <a:latin typeface="+mj-lt"/>
              </a:rPr>
              <a:t>	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53218" y="1983547"/>
            <a:ext cx="8778240" cy="462826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08000" rIns="36000" rtlCol="0" anchor="ctr"/>
          <a:lstStyle/>
          <a:p>
            <a:pPr>
              <a:lnSpc>
                <a:spcPts val="1800"/>
              </a:lnSpc>
            </a:pPr>
            <a:r>
              <a:rPr lang="en-US" altLang="ja-JP" dirty="0"/>
              <a:t>source $</a:t>
            </a:r>
            <a:r>
              <a:rPr lang="en-US" altLang="ja-JP" dirty="0" smtClean="0"/>
              <a:t>JTA_ENGINE_PATH/scripts/overlays.sh</a:t>
            </a:r>
          </a:p>
          <a:p>
            <a:pPr>
              <a:lnSpc>
                <a:spcPts val="1800"/>
              </a:lnSpc>
            </a:pPr>
            <a:r>
              <a:rPr lang="en-US" altLang="ja-JP" dirty="0" smtClean="0"/>
              <a:t>set_overlay_vars</a:t>
            </a:r>
            <a:endParaRPr lang="en-US" altLang="ja-JP" dirty="0"/>
          </a:p>
          <a:p>
            <a:pPr>
              <a:lnSpc>
                <a:spcPts val="1800"/>
              </a:lnSpc>
            </a:pPr>
            <a:endParaRPr lang="en-US" altLang="ja-JP" dirty="0" smtClean="0"/>
          </a:p>
          <a:p>
            <a:pPr>
              <a:lnSpc>
                <a:spcPts val="1800"/>
              </a:lnSpc>
            </a:pPr>
            <a:r>
              <a:rPr lang="en-US" altLang="ja-JP" dirty="0" smtClean="0"/>
              <a:t>source </a:t>
            </a:r>
            <a:r>
              <a:rPr lang="en-US" altLang="ja-JP" dirty="0"/>
              <a:t>$</a:t>
            </a:r>
            <a:r>
              <a:rPr lang="en-US" altLang="ja-JP" dirty="0" smtClean="0"/>
              <a:t>JTA_ENGINE_PATH/scripts/reports.sh</a:t>
            </a:r>
          </a:p>
          <a:p>
            <a:pPr>
              <a:lnSpc>
                <a:spcPts val="1800"/>
              </a:lnSpc>
            </a:pPr>
            <a:r>
              <a:rPr lang="en-US" altLang="ja-JP" dirty="0" smtClean="0"/>
              <a:t>source </a:t>
            </a:r>
            <a:r>
              <a:rPr lang="en-US" altLang="ja-JP" dirty="0"/>
              <a:t>$</a:t>
            </a:r>
            <a:r>
              <a:rPr lang="en-US" altLang="ja-JP" dirty="0" smtClean="0"/>
              <a:t>JTA_ENGINE_PATH/scripts/functions.sh</a:t>
            </a:r>
          </a:p>
          <a:p>
            <a:pPr>
              <a:lnSpc>
                <a:spcPts val="1800"/>
              </a:lnSpc>
            </a:pPr>
            <a:endParaRPr lang="en-US" altLang="ja-JP" dirty="0"/>
          </a:p>
          <a:p>
            <a:pPr>
              <a:lnSpc>
                <a:spcPts val="1800"/>
              </a:lnSpc>
            </a:pPr>
            <a:r>
              <a:rPr lang="en-US" altLang="ja-JP" dirty="0" smtClean="0"/>
              <a:t>pre_test </a:t>
            </a:r>
            <a:r>
              <a:rPr lang="en-US" altLang="ja-JP" dirty="0"/>
              <a:t>$</a:t>
            </a:r>
            <a:r>
              <a:rPr lang="en-US" altLang="ja-JP" dirty="0" smtClean="0"/>
              <a:t>TESTDIR</a:t>
            </a:r>
          </a:p>
          <a:p>
            <a:pPr>
              <a:lnSpc>
                <a:spcPts val="1800"/>
              </a:lnSpc>
            </a:pPr>
            <a:endParaRPr lang="en-US" altLang="ja-JP" dirty="0"/>
          </a:p>
          <a:p>
            <a:pPr>
              <a:lnSpc>
                <a:spcPts val="1800"/>
              </a:lnSpc>
            </a:pPr>
            <a:r>
              <a:rPr lang="en-US" altLang="ja-JP" dirty="0" smtClean="0"/>
              <a:t>if </a:t>
            </a:r>
            <a:r>
              <a:rPr lang="en-US" altLang="ja-JP" dirty="0"/>
              <a:t>$Rebuild; </a:t>
            </a:r>
            <a:r>
              <a:rPr lang="en-US" altLang="ja-JP" dirty="0" smtClean="0"/>
              <a:t>then</a:t>
            </a:r>
          </a:p>
          <a:p>
            <a:pPr>
              <a:lnSpc>
                <a:spcPts val="1800"/>
              </a:lnSpc>
            </a:pPr>
            <a:r>
              <a:rPr lang="en-US" altLang="ja-JP" dirty="0"/>
              <a:t> </a:t>
            </a:r>
            <a:r>
              <a:rPr lang="en-US" altLang="ja-JP" dirty="0" smtClean="0"/>
              <a:t>   build</a:t>
            </a:r>
          </a:p>
          <a:p>
            <a:pPr>
              <a:lnSpc>
                <a:spcPts val="1800"/>
              </a:lnSpc>
            </a:pPr>
            <a:r>
              <a:rPr lang="en-US" altLang="ja-JP" dirty="0"/>
              <a:t>f</a:t>
            </a:r>
            <a:r>
              <a:rPr lang="en-US" altLang="ja-JP" dirty="0" smtClean="0"/>
              <a:t>i</a:t>
            </a:r>
          </a:p>
          <a:p>
            <a:pPr>
              <a:lnSpc>
                <a:spcPts val="1800"/>
              </a:lnSpc>
            </a:pPr>
            <a:endParaRPr lang="en-US" altLang="ja-JP" dirty="0"/>
          </a:p>
          <a:p>
            <a:pPr>
              <a:lnSpc>
                <a:spcPts val="1800"/>
              </a:lnSpc>
            </a:pPr>
            <a:r>
              <a:rPr lang="en-US" altLang="ja-JP" dirty="0" smtClean="0"/>
              <a:t>deploy</a:t>
            </a:r>
          </a:p>
          <a:p>
            <a:pPr>
              <a:lnSpc>
                <a:spcPts val="1800"/>
              </a:lnSpc>
            </a:pPr>
            <a:endParaRPr lang="en-US" altLang="ja-JP" dirty="0"/>
          </a:p>
          <a:p>
            <a:pPr>
              <a:lnSpc>
                <a:spcPts val="1800"/>
              </a:lnSpc>
            </a:pPr>
            <a:r>
              <a:rPr lang="en-US" altLang="ja-JP" dirty="0" smtClean="0"/>
              <a:t>test_run</a:t>
            </a:r>
            <a:endParaRPr lang="en-US" altLang="ja-JP" dirty="0"/>
          </a:p>
          <a:p>
            <a:pPr>
              <a:lnSpc>
                <a:spcPts val="1800"/>
              </a:lnSpc>
            </a:pPr>
            <a:endParaRPr lang="en-US" altLang="ja-JP" dirty="0" smtClean="0"/>
          </a:p>
          <a:p>
            <a:pPr>
              <a:lnSpc>
                <a:spcPts val="1800"/>
              </a:lnSpc>
            </a:pPr>
            <a:r>
              <a:rPr lang="en-US" altLang="ja-JP" dirty="0" smtClean="0"/>
              <a:t>get_testlog </a:t>
            </a:r>
            <a:r>
              <a:rPr lang="en-US" altLang="ja-JP" dirty="0"/>
              <a:t>$</a:t>
            </a:r>
            <a:r>
              <a:rPr lang="en-US" altLang="ja-JP" dirty="0" smtClean="0"/>
              <a:t>TESTDIR</a:t>
            </a:r>
          </a:p>
          <a:p>
            <a:pPr>
              <a:lnSpc>
                <a:spcPts val="1800"/>
              </a:lnSpc>
            </a:pPr>
            <a:endParaRPr lang="en-US" altLang="ja-JP" dirty="0"/>
          </a:p>
          <a:p>
            <a:pPr>
              <a:lnSpc>
                <a:spcPts val="1800"/>
              </a:lnSpc>
            </a:pPr>
            <a:r>
              <a:rPr lang="en-US" altLang="ja-JP" dirty="0" smtClean="0"/>
              <a:t>test_processing</a:t>
            </a:r>
            <a:endParaRPr lang="ja-JP" altLang="ja-JP" dirty="0"/>
          </a:p>
        </p:txBody>
      </p:sp>
      <p:sp>
        <p:nvSpPr>
          <p:cNvPr id="6" name="右中かっこ 5"/>
          <p:cNvSpPr/>
          <p:nvPr/>
        </p:nvSpPr>
        <p:spPr>
          <a:xfrm>
            <a:off x="4742687" y="2040984"/>
            <a:ext cx="198119" cy="1274291"/>
          </a:xfrm>
          <a:prstGeom prst="rightBrace">
            <a:avLst>
              <a:gd name="adj1" fmla="val 10684"/>
              <a:gd name="adj2" fmla="val 48672"/>
            </a:avLst>
          </a:prstGeom>
          <a:ln w="19050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5039866" y="2097253"/>
            <a:ext cx="3879050" cy="179819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ja-JP" dirty="0" smtClean="0"/>
              <a:t>To include common scripts and execute overlay using Test plan and spec</a:t>
            </a:r>
            <a:r>
              <a:rPr lang="ja-JP" altLang="en-US" dirty="0" smtClean="0"/>
              <a:t> </a:t>
            </a:r>
            <a:r>
              <a:rPr lang="en-US" altLang="ja-JP" dirty="0" smtClean="0"/>
              <a:t>files.</a:t>
            </a:r>
          </a:p>
          <a:p>
            <a:r>
              <a:rPr lang="en-US" altLang="ja-JP" dirty="0"/>
              <a:t>Test plan and Spec files provide the very flexibility in configuring tests to be run on different boards and scenarios in the Test Framework</a:t>
            </a:r>
            <a:r>
              <a:rPr lang="en-US" altLang="ja-JP" dirty="0" smtClean="0"/>
              <a:t>.</a:t>
            </a:r>
            <a:endParaRPr lang="ja-JP" altLang="ja-JP" dirty="0"/>
          </a:p>
        </p:txBody>
      </p:sp>
      <p:sp>
        <p:nvSpPr>
          <p:cNvPr id="8" name="右中かっこ 7"/>
          <p:cNvSpPr/>
          <p:nvPr/>
        </p:nvSpPr>
        <p:spPr>
          <a:xfrm>
            <a:off x="2241917" y="3390314"/>
            <a:ext cx="190097" cy="3033127"/>
          </a:xfrm>
          <a:prstGeom prst="rightBrace">
            <a:avLst>
              <a:gd name="adj1" fmla="val 10684"/>
              <a:gd name="adj2" fmla="val 43804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9" name="正方形/長方形 8"/>
          <p:cNvSpPr/>
          <p:nvPr/>
        </p:nvSpPr>
        <p:spPr>
          <a:xfrm>
            <a:off x="2505721" y="4009157"/>
            <a:ext cx="6413196" cy="235987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ja-JP" dirty="0" smtClean="0"/>
              <a:t>Standard sequence for running test script on </a:t>
            </a:r>
            <a:r>
              <a:rPr lang="en-US" altLang="ja-JP" dirty="0"/>
              <a:t>the Test Framework</a:t>
            </a:r>
            <a:r>
              <a:rPr lang="en-US" altLang="ja-JP" dirty="0" smtClean="0"/>
              <a:t>.</a:t>
            </a:r>
          </a:p>
          <a:p>
            <a:r>
              <a:rPr lang="en-US" altLang="ja-JP" dirty="0" smtClean="0"/>
              <a:t>- “</a:t>
            </a:r>
            <a:r>
              <a:rPr lang="en-US" altLang="ja-JP" dirty="0" err="1" smtClean="0"/>
              <a:t>Pre_test</a:t>
            </a:r>
            <a:r>
              <a:rPr lang="en-US" altLang="ja-JP" dirty="0" smtClean="0"/>
              <a:t>” </a:t>
            </a:r>
            <a:r>
              <a:rPr lang="en-US" altLang="ja-JP" dirty="0"/>
              <a:t>is checking </a:t>
            </a:r>
            <a:r>
              <a:rPr lang="en-US" altLang="ja-JP" dirty="0" smtClean="0"/>
              <a:t>precondition </a:t>
            </a:r>
            <a:r>
              <a:rPr lang="en-US" altLang="ja-JP" dirty="0">
                <a:solidFill>
                  <a:schemeClr val="tx1"/>
                </a:solidFill>
              </a:rPr>
              <a:t>like connection with </a:t>
            </a:r>
            <a:r>
              <a:rPr lang="en-US" altLang="ja-JP" dirty="0" smtClean="0">
                <a:solidFill>
                  <a:schemeClr val="tx1"/>
                </a:solidFill>
              </a:rPr>
              <a:t>target</a:t>
            </a:r>
          </a:p>
          <a:p>
            <a:r>
              <a:rPr lang="en-US" altLang="ja-JP" dirty="0" smtClean="0">
                <a:solidFill>
                  <a:schemeClr val="tx1"/>
                </a:solidFill>
              </a:rPr>
              <a:t>   board </a:t>
            </a:r>
            <a:r>
              <a:rPr lang="en-US" altLang="ja-JP" dirty="0">
                <a:solidFill>
                  <a:schemeClr val="tx1"/>
                </a:solidFill>
              </a:rPr>
              <a:t>and target version and so on before running test</a:t>
            </a:r>
            <a:r>
              <a:rPr lang="en-US" altLang="ja-JP" dirty="0" smtClean="0">
                <a:solidFill>
                  <a:schemeClr val="tx1"/>
                </a:solidFill>
              </a:rPr>
              <a:t>.</a:t>
            </a:r>
            <a:endParaRPr lang="en-US" altLang="ja-JP" dirty="0" smtClean="0"/>
          </a:p>
          <a:p>
            <a:r>
              <a:rPr lang="en-US" altLang="ja-JP" dirty="0" smtClean="0"/>
              <a:t>- “Build” is executing</a:t>
            </a:r>
            <a:r>
              <a:rPr lang="en-US" altLang="ja-JP" dirty="0" smtClean="0">
                <a:solidFill>
                  <a:schemeClr val="tx1"/>
                </a:solidFill>
              </a:rPr>
              <a:t> </a:t>
            </a:r>
            <a:r>
              <a:rPr lang="en-US" altLang="ja-JP" dirty="0" err="1" smtClean="0">
                <a:solidFill>
                  <a:schemeClr val="tx1"/>
                </a:solidFill>
              </a:rPr>
              <a:t>test_build</a:t>
            </a:r>
            <a:r>
              <a:rPr lang="en-US" altLang="ja-JP" dirty="0" smtClean="0">
                <a:solidFill>
                  <a:schemeClr val="tx1"/>
                </a:solidFill>
              </a:rPr>
              <a:t> function</a:t>
            </a:r>
            <a:r>
              <a:rPr lang="en-US" altLang="ja-JP" dirty="0">
                <a:solidFill>
                  <a:schemeClr val="tx1"/>
                </a:solidFill>
              </a:rPr>
              <a:t> </a:t>
            </a:r>
            <a:r>
              <a:rPr lang="en-US" altLang="ja-JP" dirty="0" smtClean="0">
                <a:solidFill>
                  <a:schemeClr val="tx1"/>
                </a:solidFill>
              </a:rPr>
              <a:t/>
            </a:r>
            <a:br>
              <a:rPr lang="en-US" altLang="ja-JP" dirty="0" smtClean="0">
                <a:solidFill>
                  <a:schemeClr val="tx1"/>
                </a:solidFill>
              </a:rPr>
            </a:br>
            <a:r>
              <a:rPr lang="en-US" altLang="ja-JP" dirty="0" smtClean="0">
                <a:solidFill>
                  <a:schemeClr val="tx1"/>
                </a:solidFill>
              </a:rPr>
              <a:t>    which </a:t>
            </a:r>
            <a:r>
              <a:rPr lang="en-US" altLang="ja-JP" dirty="0">
                <a:solidFill>
                  <a:schemeClr val="tx1"/>
                </a:solidFill>
              </a:rPr>
              <a:t>is defined on “ltp-all.sh” as I explained.</a:t>
            </a:r>
            <a:endParaRPr lang="en-US" altLang="ja-JP" dirty="0" smtClean="0">
              <a:solidFill>
                <a:srgbClr val="3366FF"/>
              </a:solidFill>
            </a:endParaRPr>
          </a:p>
          <a:p>
            <a:r>
              <a:rPr lang="en-US" altLang="ja-JP" dirty="0"/>
              <a:t>- </a:t>
            </a:r>
            <a:r>
              <a:rPr lang="en-US" altLang="ja-JP" dirty="0" smtClean="0"/>
              <a:t>“Deploy” is executing </a:t>
            </a:r>
            <a:r>
              <a:rPr lang="en-US" altLang="ja-JP" dirty="0" err="1" smtClean="0">
                <a:solidFill>
                  <a:schemeClr val="tx1"/>
                </a:solidFill>
              </a:rPr>
              <a:t>test_deploy</a:t>
            </a:r>
            <a:r>
              <a:rPr lang="en-US" altLang="ja-JP" dirty="0" smtClean="0">
                <a:solidFill>
                  <a:schemeClr val="tx1"/>
                </a:solidFill>
              </a:rPr>
              <a:t> </a:t>
            </a:r>
            <a:r>
              <a:rPr lang="en-US" altLang="ja-JP" dirty="0">
                <a:solidFill>
                  <a:schemeClr val="tx1"/>
                </a:solidFill>
              </a:rPr>
              <a:t> </a:t>
            </a:r>
            <a:r>
              <a:rPr lang="en-US" altLang="ja-JP" dirty="0" smtClean="0">
                <a:solidFill>
                  <a:schemeClr val="tx1"/>
                </a:solidFill>
              </a:rPr>
              <a:t>function.</a:t>
            </a:r>
            <a:r>
              <a:rPr lang="en-US" altLang="ja-JP" dirty="0" smtClean="0">
                <a:solidFill>
                  <a:srgbClr val="3366FF"/>
                </a:solidFill>
              </a:rPr>
              <a:t> </a:t>
            </a:r>
          </a:p>
          <a:p>
            <a:r>
              <a:rPr lang="en-US" altLang="ja-JP" dirty="0"/>
              <a:t>- </a:t>
            </a:r>
            <a:r>
              <a:rPr lang="en-US" altLang="ja-JP" dirty="0" smtClean="0"/>
              <a:t>“</a:t>
            </a:r>
            <a:r>
              <a:rPr lang="en-US" altLang="ja-JP" dirty="0" err="1" smtClean="0"/>
              <a:t>Get_testlog</a:t>
            </a:r>
            <a:r>
              <a:rPr lang="en-US" altLang="ja-JP" dirty="0" smtClean="0"/>
              <a:t>“ is getting the executing</a:t>
            </a:r>
            <a:r>
              <a:rPr lang="ja-JP" altLang="en-US" dirty="0" smtClean="0"/>
              <a:t> </a:t>
            </a:r>
            <a:r>
              <a:rPr lang="en-US" altLang="ja-JP" dirty="0" smtClean="0">
                <a:solidFill>
                  <a:schemeClr val="tx1"/>
                </a:solidFill>
              </a:rPr>
              <a:t>log </a:t>
            </a:r>
            <a:r>
              <a:rPr lang="en-US" altLang="ja-JP" dirty="0">
                <a:solidFill>
                  <a:schemeClr val="tx1"/>
                </a:solidFill>
              </a:rPr>
              <a:t>after running the test.</a:t>
            </a:r>
            <a:r>
              <a:rPr lang="en-US" altLang="ja-JP" dirty="0" smtClean="0"/>
              <a:t>. </a:t>
            </a:r>
            <a:endParaRPr lang="en-US" altLang="ja-JP" dirty="0" smtClean="0">
              <a:solidFill>
                <a:srgbClr val="3366FF"/>
              </a:solidFill>
            </a:endParaRPr>
          </a:p>
          <a:p>
            <a:r>
              <a:rPr lang="en-US" altLang="ja-JP" dirty="0"/>
              <a:t>- </a:t>
            </a:r>
            <a:r>
              <a:rPr lang="en-US" altLang="ja-JP" dirty="0" smtClean="0"/>
              <a:t>“</a:t>
            </a:r>
            <a:r>
              <a:rPr lang="en-US" altLang="ja-JP" dirty="0" err="1" smtClean="0"/>
              <a:t>test_run</a:t>
            </a:r>
            <a:r>
              <a:rPr lang="en-US" altLang="ja-JP" dirty="0" smtClean="0"/>
              <a:t>”</a:t>
            </a:r>
            <a:r>
              <a:rPr lang="ja-JP" altLang="en-US" dirty="0" smtClean="0"/>
              <a:t> </a:t>
            </a:r>
            <a:r>
              <a:rPr lang="en-US" altLang="ja-JP" dirty="0" smtClean="0"/>
              <a:t>and “</a:t>
            </a:r>
            <a:r>
              <a:rPr lang="en-US" altLang="ja-JP" dirty="0" err="1" smtClean="0"/>
              <a:t>test_processing</a:t>
            </a:r>
            <a:r>
              <a:rPr lang="en-US" altLang="ja-JP" dirty="0" smtClean="0"/>
              <a:t>” are </a:t>
            </a:r>
            <a:r>
              <a:rPr lang="en-US" altLang="ja-JP" dirty="0" err="1" smtClean="0"/>
              <a:t>difined</a:t>
            </a:r>
            <a:r>
              <a:rPr lang="en-US" altLang="ja-JP" dirty="0" smtClean="0"/>
              <a:t> on “ltp-all.sh”.</a:t>
            </a:r>
            <a:endParaRPr lang="ja-JP" altLang="ja-JP" dirty="0">
              <a:solidFill>
                <a:schemeClr val="tx1"/>
              </a:solidFill>
            </a:endParaRPr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1B91-F214-4AE8-A6F5-F7E1EDC1D130}" type="slidenum">
              <a:rPr kumimoji="1" lang="ja-JP" altLang="en-US" smtClean="0"/>
              <a:pPr/>
              <a:t>28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61811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sz="3600" dirty="0"/>
              <a:t>How to Customize </a:t>
            </a:r>
            <a:r>
              <a:rPr lang="en-US" altLang="ja-JP" sz="3600" dirty="0" smtClean="0"/>
              <a:t>?(New Test Suite)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3</a:t>
            </a:r>
            <a:r>
              <a:rPr lang="ja-JP" altLang="en-US" dirty="0" smtClean="0"/>
              <a:t> </a:t>
            </a:r>
            <a:r>
              <a:rPr lang="en-US" altLang="ja-JP" dirty="0" smtClean="0"/>
              <a:t>step to add New Test Suite</a:t>
            </a:r>
          </a:p>
          <a:p>
            <a:pPr lvl="1"/>
            <a:r>
              <a:rPr lang="en-US" altLang="ja-JP" dirty="0" smtClean="0"/>
              <a:t>Create a script</a:t>
            </a:r>
            <a:br>
              <a:rPr lang="en-US" altLang="ja-JP" dirty="0" smtClean="0"/>
            </a:br>
            <a:r>
              <a:rPr lang="en-US" altLang="ja-JP" dirty="0" smtClean="0"/>
              <a:t>for running</a:t>
            </a:r>
            <a:br>
              <a:rPr lang="en-US" altLang="ja-JP" dirty="0" smtClean="0"/>
            </a:br>
            <a:r>
              <a:rPr lang="en-US" altLang="ja-JP" dirty="0" smtClean="0"/>
              <a:t>a new test suite</a:t>
            </a:r>
          </a:p>
          <a:p>
            <a:pPr lvl="1"/>
            <a:r>
              <a:rPr lang="en-US" altLang="ja-JP" dirty="0" smtClean="0">
                <a:solidFill>
                  <a:srgbClr val="3366FF"/>
                </a:solidFill>
              </a:rPr>
              <a:t>Deploy the script</a:t>
            </a:r>
            <a:br>
              <a:rPr lang="en-US" altLang="ja-JP" dirty="0" smtClean="0">
                <a:solidFill>
                  <a:srgbClr val="3366FF"/>
                </a:solidFill>
              </a:rPr>
            </a:br>
            <a:r>
              <a:rPr lang="en-US" altLang="ja-JP" dirty="0" smtClean="0">
                <a:solidFill>
                  <a:srgbClr val="3366FF"/>
                </a:solidFill>
              </a:rPr>
              <a:t>and</a:t>
            </a:r>
            <a:br>
              <a:rPr lang="en-US" altLang="ja-JP" dirty="0" smtClean="0">
                <a:solidFill>
                  <a:srgbClr val="3366FF"/>
                </a:solidFill>
              </a:rPr>
            </a:br>
            <a:r>
              <a:rPr lang="en-US" altLang="ja-JP" dirty="0" smtClean="0">
                <a:solidFill>
                  <a:srgbClr val="3366FF"/>
                </a:solidFill>
              </a:rPr>
              <a:t> a test </a:t>
            </a:r>
            <a:r>
              <a:rPr lang="en-US" altLang="ja-JP" dirty="0">
                <a:solidFill>
                  <a:srgbClr val="3366FF"/>
                </a:solidFill>
              </a:rPr>
              <a:t>suite tarball </a:t>
            </a:r>
            <a:endParaRPr lang="en-US" altLang="ja-JP" dirty="0" smtClean="0">
              <a:solidFill>
                <a:srgbClr val="3366FF"/>
              </a:solidFill>
            </a:endParaRPr>
          </a:p>
          <a:p>
            <a:pPr lvl="1"/>
            <a:r>
              <a:rPr lang="en-US" altLang="ja-JP" dirty="0" smtClean="0"/>
              <a:t>Set the test suite </a:t>
            </a:r>
            <a:br>
              <a:rPr lang="en-US" altLang="ja-JP" dirty="0" smtClean="0"/>
            </a:br>
            <a:r>
              <a:rPr lang="en-US" altLang="ja-JP" dirty="0" smtClean="0"/>
              <a:t>information by GUI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3926173" y="5741817"/>
            <a:ext cx="5079819" cy="46170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Debian 7.X </a:t>
            </a:r>
            <a:endParaRPr kumimoji="1" lang="ja-JP" altLang="en-US" dirty="0">
              <a:latin typeface="Gungsuh" panose="02030600000101010101" pitchFamily="18" charset="-127"/>
              <a:ea typeface="Gungsuh" panose="02030600000101010101" pitchFamily="18" charset="-127"/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3926173" y="4958777"/>
            <a:ext cx="5049978" cy="63291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altLang="ja-JP" dirty="0" smtClean="0">
              <a:latin typeface="Gungsuh" panose="02030600000101010101" pitchFamily="18" charset="-127"/>
              <a:ea typeface="Gungsuh" panose="02030600000101010101" pitchFamily="18" charset="-127"/>
            </a:endParaRPr>
          </a:p>
          <a:p>
            <a:pPr algn="ctr"/>
            <a:r>
              <a:rPr lang="en-US" altLang="ja-JP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Jenkins</a:t>
            </a:r>
            <a:endParaRPr kumimoji="1" lang="ja-JP" altLang="en-US" dirty="0">
              <a:latin typeface="Gungsuh" panose="02030600000101010101" pitchFamily="18" charset="-127"/>
              <a:ea typeface="Gungsuh" panose="02030600000101010101" pitchFamily="18" charset="-127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3926173" y="2051441"/>
            <a:ext cx="1860790" cy="283880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36000" rtlCol="0" anchor="t" anchorCtr="0"/>
          <a:lstStyle/>
          <a:p>
            <a:pPr algn="ctr"/>
            <a:r>
              <a:rPr kumimoji="1" lang="en-US" altLang="ja-JP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SDK</a:t>
            </a:r>
          </a:p>
          <a:p>
            <a:pPr algn="ctr"/>
            <a:r>
              <a:rPr kumimoji="1" lang="en-US" altLang="ja-JP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(Cross-tools)</a:t>
            </a:r>
          </a:p>
        </p:txBody>
      </p:sp>
      <p:sp>
        <p:nvSpPr>
          <p:cNvPr id="24" name="正方形/長方形 23"/>
          <p:cNvSpPr/>
          <p:nvPr/>
        </p:nvSpPr>
        <p:spPr>
          <a:xfrm>
            <a:off x="5865347" y="2051441"/>
            <a:ext cx="3112744" cy="283880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altLang="ja-JP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Test </a:t>
            </a:r>
            <a:r>
              <a:rPr lang="en-US" altLang="ja-JP" dirty="0">
                <a:latin typeface="Gungsuh" panose="02030600000101010101" pitchFamily="18" charset="-127"/>
                <a:ea typeface="Gungsuh" panose="02030600000101010101" pitchFamily="18" charset="-127"/>
              </a:rPr>
              <a:t>Suite</a:t>
            </a:r>
            <a:endParaRPr kumimoji="1" lang="ja-JP" altLang="en-US" dirty="0">
              <a:latin typeface="Gungsuh" panose="02030600000101010101" pitchFamily="18" charset="-127"/>
              <a:ea typeface="Gungsuh" panose="02030600000101010101" pitchFamily="18" charset="-127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3984249" y="2768463"/>
            <a:ext cx="1726249" cy="4497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altLang="ja-JP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minnow-jta</a:t>
            </a:r>
            <a:endParaRPr lang="en-US" altLang="ja-JP" sz="1600" dirty="0" smtClean="0">
              <a:latin typeface="Gungsuh" panose="02030600000101010101" pitchFamily="18" charset="-127"/>
              <a:ea typeface="Gungsuh" panose="02030600000101010101" pitchFamily="18" charset="-127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3984249" y="3831711"/>
            <a:ext cx="1727366" cy="4497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altLang="ja-JP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qemu-arm</a:t>
            </a:r>
            <a:endParaRPr lang="en-US" altLang="ja-JP" sz="1600" dirty="0" smtClean="0">
              <a:latin typeface="Gungsuh" panose="02030600000101010101" pitchFamily="18" charset="-127"/>
              <a:ea typeface="Gungsuh" panose="02030600000101010101" pitchFamily="18" charset="-127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3984249" y="3301287"/>
            <a:ext cx="1726249" cy="4497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altLang="ja-JP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renesas</a:t>
            </a:r>
            <a:endParaRPr lang="en-US" altLang="ja-JP" sz="1600" dirty="0" smtClean="0">
              <a:latin typeface="Gungsuh" panose="02030600000101010101" pitchFamily="18" charset="-127"/>
              <a:ea typeface="Gungsuh" panose="02030600000101010101" pitchFamily="18" charset="-127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3890952" y="1635696"/>
            <a:ext cx="5142940" cy="4037592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3890952" y="1635696"/>
            <a:ext cx="2275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Test Framework</a:t>
            </a:r>
            <a:endParaRPr kumimoji="1" lang="ja-JP" altLang="en-US" dirty="0">
              <a:latin typeface="Gungsuh" panose="02030600000101010101" pitchFamily="18" charset="-127"/>
              <a:ea typeface="Gungsuh" panose="02030600000101010101" pitchFamily="18" charset="-127"/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5929861" y="2427207"/>
            <a:ext cx="1491858" cy="2386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rIns="0" rtlCol="0" anchor="t" anchorCtr="0"/>
          <a:lstStyle/>
          <a:p>
            <a:pPr algn="ctr"/>
            <a:r>
              <a:rPr lang="en-US" altLang="ja-JP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Benchmarks</a:t>
            </a:r>
          </a:p>
          <a:p>
            <a:pPr algn="ctr"/>
            <a:endParaRPr lang="en-US" altLang="ja-JP" dirty="0" smtClean="0">
              <a:latin typeface="Gungsuh" panose="02030600000101010101" pitchFamily="18" charset="-127"/>
              <a:ea typeface="Gungsuh" panose="02030600000101010101" pitchFamily="18" charset="-127"/>
            </a:endParaRPr>
          </a:p>
          <a:p>
            <a:pPr algn="ctr"/>
            <a:r>
              <a:rPr kumimoji="1" lang="en-US" altLang="ja-JP" sz="1600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[bonnie]</a:t>
            </a:r>
          </a:p>
          <a:p>
            <a:pPr algn="ctr"/>
            <a:r>
              <a:rPr lang="en-US" altLang="ja-JP" sz="1600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[cyclictest]</a:t>
            </a:r>
          </a:p>
          <a:p>
            <a:pPr algn="ctr"/>
            <a:r>
              <a:rPr kumimoji="1" lang="en-US" altLang="ja-JP" sz="1600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[Dhrystone]</a:t>
            </a:r>
          </a:p>
          <a:p>
            <a:pPr algn="ctr"/>
            <a:r>
              <a:rPr lang="en-US" altLang="ja-JP" sz="1600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[himeno]</a:t>
            </a:r>
          </a:p>
          <a:p>
            <a:pPr algn="ctr"/>
            <a:r>
              <a:rPr lang="en-US" altLang="ja-JP" sz="1600" dirty="0">
                <a:solidFill>
                  <a:srgbClr val="FF0000"/>
                </a:solidFill>
                <a:latin typeface="Gungsuh" panose="02030600000101010101" pitchFamily="18" charset="-127"/>
                <a:ea typeface="Gungsuh" panose="02030600000101010101" pitchFamily="18" charset="-127"/>
              </a:rPr>
              <a:t>[new test</a:t>
            </a:r>
            <a:r>
              <a:rPr lang="en-US" altLang="ja-JP" sz="1600" dirty="0" smtClean="0">
                <a:solidFill>
                  <a:srgbClr val="FF0000"/>
                </a:solidFill>
                <a:latin typeface="Gungsuh" panose="02030600000101010101" pitchFamily="18" charset="-127"/>
                <a:ea typeface="Gungsuh" panose="02030600000101010101" pitchFamily="18" charset="-127"/>
              </a:rPr>
              <a:t>]</a:t>
            </a:r>
            <a:endParaRPr lang="en-US" altLang="ja-JP" sz="1600" dirty="0" smtClean="0">
              <a:latin typeface="Gungsuh" panose="02030600000101010101" pitchFamily="18" charset="-127"/>
              <a:ea typeface="Gungsuh" panose="02030600000101010101" pitchFamily="18" charset="-127"/>
            </a:endParaRPr>
          </a:p>
          <a:p>
            <a:pPr algn="ctr"/>
            <a:r>
              <a:rPr lang="ja-JP" altLang="en-US" sz="1600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：</a:t>
            </a:r>
            <a:endParaRPr lang="en-US" altLang="ja-JP" sz="1600" dirty="0" smtClean="0">
              <a:latin typeface="Gungsuh" panose="02030600000101010101" pitchFamily="18" charset="-127"/>
              <a:ea typeface="Gungsuh" panose="02030600000101010101" pitchFamily="18" charset="-127"/>
            </a:endParaRPr>
          </a:p>
        </p:txBody>
      </p:sp>
      <p:sp>
        <p:nvSpPr>
          <p:cNvPr id="35" name="正方形/長方形 34"/>
          <p:cNvSpPr/>
          <p:nvPr/>
        </p:nvSpPr>
        <p:spPr>
          <a:xfrm>
            <a:off x="7477992" y="2425446"/>
            <a:ext cx="1440000" cy="2380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18000" rIns="18000" rtlCol="0" anchor="t" anchorCtr="0"/>
          <a:lstStyle/>
          <a:p>
            <a:pPr algn="ctr"/>
            <a:r>
              <a:rPr lang="en-US" altLang="ja-JP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Functional</a:t>
            </a:r>
            <a:endParaRPr lang="en-US" altLang="ja-JP" sz="1700" dirty="0" smtClean="0">
              <a:latin typeface="Gungsuh" panose="02030600000101010101" pitchFamily="18" charset="-127"/>
              <a:ea typeface="Gungsuh" panose="02030600000101010101" pitchFamily="18" charset="-127"/>
            </a:endParaRPr>
          </a:p>
          <a:p>
            <a:pPr algn="ctr"/>
            <a:endParaRPr lang="en-US" altLang="ja-JP" dirty="0" smtClean="0">
              <a:latin typeface="Gungsuh" panose="02030600000101010101" pitchFamily="18" charset="-127"/>
              <a:ea typeface="Gungsuh" panose="02030600000101010101" pitchFamily="18" charset="-127"/>
            </a:endParaRPr>
          </a:p>
          <a:p>
            <a:pPr algn="ctr"/>
            <a:r>
              <a:rPr lang="en-US" altLang="ja-JP" sz="1600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[bzip2]</a:t>
            </a:r>
            <a:endParaRPr lang="en-US" altLang="ja-JP" sz="1600" dirty="0">
              <a:latin typeface="Gungsuh" panose="02030600000101010101" pitchFamily="18" charset="-127"/>
              <a:ea typeface="Gungsuh" panose="02030600000101010101" pitchFamily="18" charset="-127"/>
            </a:endParaRPr>
          </a:p>
          <a:p>
            <a:pPr algn="ctr"/>
            <a:r>
              <a:rPr lang="en-US" altLang="ja-JP" sz="1600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[LTP]</a:t>
            </a:r>
          </a:p>
          <a:p>
            <a:pPr algn="ctr"/>
            <a:r>
              <a:rPr lang="en-US" altLang="ja-JP" sz="1600" dirty="0">
                <a:latin typeface="Gungsuh" panose="02030600000101010101" pitchFamily="18" charset="-127"/>
                <a:ea typeface="Gungsuh" panose="02030600000101010101" pitchFamily="18" charset="-127"/>
              </a:rPr>
              <a:t>[expat]</a:t>
            </a:r>
          </a:p>
          <a:p>
            <a:pPr algn="ctr"/>
            <a:r>
              <a:rPr lang="en-US" altLang="ja-JP" sz="1600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[netperf]</a:t>
            </a:r>
          </a:p>
          <a:p>
            <a:pPr algn="ctr"/>
            <a:r>
              <a:rPr lang="en-US" altLang="ja-JP" sz="1600" dirty="0" smtClean="0">
                <a:solidFill>
                  <a:srgbClr val="FF0000"/>
                </a:solidFill>
                <a:latin typeface="Gungsuh" panose="02030600000101010101" pitchFamily="18" charset="-127"/>
                <a:ea typeface="Gungsuh" panose="02030600000101010101" pitchFamily="18" charset="-127"/>
              </a:rPr>
              <a:t>[new test]</a:t>
            </a:r>
          </a:p>
          <a:p>
            <a:pPr algn="ctr"/>
            <a:r>
              <a:rPr lang="ja-JP" altLang="en-US" sz="1600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：</a:t>
            </a:r>
            <a:endParaRPr lang="en-US" altLang="ja-JP" sz="1600" dirty="0" smtClean="0">
              <a:latin typeface="Gungsuh" panose="02030600000101010101" pitchFamily="18" charset="-127"/>
              <a:ea typeface="Gungsuh" panose="02030600000101010101" pitchFamily="18" charset="-127"/>
            </a:endParaRPr>
          </a:p>
          <a:p>
            <a:pPr algn="ctr"/>
            <a:endParaRPr kumimoji="1" lang="ja-JP" altLang="en-US" dirty="0">
              <a:latin typeface="Gungsuh" panose="02030600000101010101" pitchFamily="18" charset="-127"/>
              <a:ea typeface="Gungsuh" panose="02030600000101010101" pitchFamily="18" charset="-127"/>
            </a:endParaRPr>
          </a:p>
        </p:txBody>
      </p:sp>
      <p:sp>
        <p:nvSpPr>
          <p:cNvPr id="36" name="正方形/長方形 35"/>
          <p:cNvSpPr/>
          <p:nvPr/>
        </p:nvSpPr>
        <p:spPr>
          <a:xfrm>
            <a:off x="7177619" y="5020298"/>
            <a:ext cx="1727366" cy="343379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altLang="ja-JP" dirty="0" smtClean="0">
                <a:solidFill>
                  <a:srgbClr val="FF0000"/>
                </a:solidFill>
                <a:latin typeface="Gungsuh" panose="02030600000101010101" pitchFamily="18" charset="-127"/>
                <a:ea typeface="Gungsuh" panose="02030600000101010101" pitchFamily="18" charset="-127"/>
              </a:rPr>
              <a:t>New Setting </a:t>
            </a:r>
            <a:endParaRPr lang="en-US" altLang="ja-JP" sz="1600" dirty="0" smtClean="0">
              <a:solidFill>
                <a:srgbClr val="FF0000"/>
              </a:solidFill>
              <a:latin typeface="Gungsuh" panose="02030600000101010101" pitchFamily="18" charset="-127"/>
              <a:ea typeface="Gungsuh" panose="02030600000101010101" pitchFamily="18" charset="-127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1B91-F214-4AE8-A6F5-F7E1EDC1D130}" type="slidenum">
              <a:rPr kumimoji="1" lang="ja-JP" altLang="en-US" smtClean="0"/>
              <a:pPr/>
              <a:t>29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89085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What is LTSI Test Project</a:t>
            </a:r>
            <a:r>
              <a:rPr lang="en-US" altLang="ja-JP" dirty="0" smtClean="0"/>
              <a:t>?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79512" y="908719"/>
            <a:ext cx="8856984" cy="5801570"/>
          </a:xfrm>
        </p:spPr>
        <p:txBody>
          <a:bodyPr>
            <a:normAutofit fontScale="85000" lnSpcReduction="20000"/>
          </a:bodyPr>
          <a:lstStyle/>
          <a:p>
            <a:r>
              <a:rPr lang="en-US" altLang="ja-JP" dirty="0"/>
              <a:t>LTSI </a:t>
            </a:r>
            <a:r>
              <a:rPr lang="en-US" altLang="ja-JP" dirty="0" smtClean="0"/>
              <a:t>Project :</a:t>
            </a:r>
          </a:p>
          <a:p>
            <a:pPr lvl="1"/>
            <a:r>
              <a:rPr lang="en-US" altLang="ja-JP" dirty="0" smtClean="0"/>
              <a:t>The project creates </a:t>
            </a:r>
            <a:r>
              <a:rPr lang="en-US" altLang="ja-JP" dirty="0"/>
              <a:t>and maintains </a:t>
            </a:r>
            <a:r>
              <a:rPr lang="en-US" altLang="ja-JP" dirty="0" smtClean="0"/>
              <a:t>Linux</a:t>
            </a:r>
            <a:r>
              <a:rPr lang="ja-JP" altLang="en-US" dirty="0"/>
              <a:t> </a:t>
            </a:r>
            <a:r>
              <a:rPr lang="en-US" altLang="ja-JP" dirty="0" smtClean="0"/>
              <a:t>Kernel</a:t>
            </a:r>
            <a:br>
              <a:rPr lang="en-US" altLang="ja-JP" dirty="0" smtClean="0"/>
            </a:br>
            <a:r>
              <a:rPr lang="en-US" altLang="ja-JP" dirty="0" smtClean="0"/>
              <a:t>which </a:t>
            </a:r>
            <a:r>
              <a:rPr lang="en-US" altLang="ja-JP" dirty="0"/>
              <a:t>is expected to be stable in quality for the typical lifetime of a consumer electronics product, typically </a:t>
            </a:r>
            <a:r>
              <a:rPr lang="en-US" altLang="ja-JP" dirty="0" smtClean="0"/>
              <a:t>2 </a:t>
            </a:r>
            <a:r>
              <a:rPr lang="en-US" altLang="ja-JP" dirty="0"/>
              <a:t>years</a:t>
            </a:r>
            <a:r>
              <a:rPr lang="en-US" altLang="ja-JP" dirty="0" smtClean="0"/>
              <a:t>.</a:t>
            </a:r>
            <a:endParaRPr kumimoji="1" lang="en-US" altLang="ja-JP" dirty="0" smtClean="0"/>
          </a:p>
          <a:p>
            <a:pPr lvl="1"/>
            <a:r>
              <a:rPr lang="en-US" altLang="ja-JP" dirty="0"/>
              <a:t>LTSI-4.1 </a:t>
            </a:r>
            <a:r>
              <a:rPr lang="en-US" altLang="ja-JP" dirty="0" smtClean="0"/>
              <a:t>Developing now</a:t>
            </a:r>
          </a:p>
          <a:p>
            <a:pPr lvl="2"/>
            <a:r>
              <a:rPr lang="en-US" altLang="ja-JP" b="1" dirty="0" smtClean="0"/>
              <a:t>Closed </a:t>
            </a:r>
            <a:r>
              <a:rPr lang="en-US" altLang="ja-JP" b="1" dirty="0"/>
              <a:t>Merge Window:</a:t>
            </a:r>
            <a:r>
              <a:rPr lang="en-US" altLang="ja-JP" dirty="0"/>
              <a:t> </a:t>
            </a:r>
            <a:r>
              <a:rPr lang="en-US" altLang="ja-JP" dirty="0" smtClean="0"/>
              <a:t>End </a:t>
            </a:r>
            <a:r>
              <a:rPr lang="en-US" altLang="ja-JP" dirty="0"/>
              <a:t>of </a:t>
            </a:r>
            <a:r>
              <a:rPr lang="en-US" altLang="ja-JP" dirty="0" smtClean="0"/>
              <a:t>October</a:t>
            </a:r>
            <a:endParaRPr kumimoji="1" lang="en-US" altLang="ja-JP" dirty="0"/>
          </a:p>
          <a:p>
            <a:r>
              <a:rPr lang="en-US" altLang="ja-JP" dirty="0"/>
              <a:t>LTSI Test </a:t>
            </a:r>
            <a:r>
              <a:rPr lang="en-US" altLang="ja-JP" dirty="0" smtClean="0"/>
              <a:t>Project</a:t>
            </a:r>
          </a:p>
          <a:p>
            <a:pPr lvl="1"/>
            <a:r>
              <a:rPr lang="en-US" altLang="ja-JP" dirty="0" smtClean="0"/>
              <a:t>The project creates the LTSI Test </a:t>
            </a:r>
            <a:r>
              <a:rPr lang="en-US" altLang="ja-JP" dirty="0"/>
              <a:t> Environment </a:t>
            </a:r>
            <a:r>
              <a:rPr lang="en-US" altLang="ja-JP" dirty="0" smtClean="0"/>
              <a:t>.</a:t>
            </a:r>
            <a:endParaRPr lang="en-US" altLang="ja-JP" dirty="0"/>
          </a:p>
          <a:p>
            <a:pPr lvl="1"/>
            <a:r>
              <a:rPr lang="en-US" altLang="ja-JP" dirty="0" smtClean="0"/>
              <a:t>The </a:t>
            </a:r>
            <a:r>
              <a:rPr lang="en-US" altLang="ja-JP" dirty="0"/>
              <a:t>LTSI Test  Environment </a:t>
            </a:r>
            <a:r>
              <a:rPr lang="en-US" altLang="ja-JP" dirty="0" smtClean="0"/>
              <a:t> is </a:t>
            </a:r>
            <a:br>
              <a:rPr lang="en-US" altLang="ja-JP" dirty="0" smtClean="0"/>
            </a:br>
            <a:r>
              <a:rPr lang="en-US" altLang="ja-JP" dirty="0" smtClean="0"/>
              <a:t>Jenkins based </a:t>
            </a:r>
            <a:r>
              <a:rPr lang="en-US" altLang="ja-JP" dirty="0"/>
              <a:t>a</a:t>
            </a:r>
            <a:r>
              <a:rPr lang="en-US" altLang="ja-JP" dirty="0" smtClean="0"/>
              <a:t>utomation  test  framework.</a:t>
            </a:r>
          </a:p>
          <a:p>
            <a:pPr lvl="1"/>
            <a:r>
              <a:rPr lang="en-US" altLang="ja-JP" dirty="0" smtClean="0"/>
              <a:t>Include many </a:t>
            </a:r>
            <a:r>
              <a:rPr lang="en-US" altLang="ja-JP" dirty="0"/>
              <a:t>test </a:t>
            </a:r>
            <a:r>
              <a:rPr lang="en-US" altLang="ja-JP" dirty="0" smtClean="0"/>
              <a:t>suites and kinds of target boards</a:t>
            </a:r>
          </a:p>
          <a:p>
            <a:pPr lvl="2"/>
            <a:r>
              <a:rPr lang="en-US" altLang="ja-JP" dirty="0">
                <a:solidFill>
                  <a:srgbClr val="3366FF"/>
                </a:solidFill>
              </a:rPr>
              <a:t>28 benchmarks </a:t>
            </a:r>
            <a:r>
              <a:rPr lang="en-US" altLang="ja-JP" dirty="0"/>
              <a:t>and </a:t>
            </a:r>
            <a:r>
              <a:rPr lang="en-US" altLang="ja-JP" dirty="0">
                <a:solidFill>
                  <a:srgbClr val="3366FF"/>
                </a:solidFill>
              </a:rPr>
              <a:t>33 </a:t>
            </a:r>
            <a:r>
              <a:rPr lang="en-US" altLang="ja-JP" dirty="0" smtClean="0">
                <a:solidFill>
                  <a:srgbClr val="3366FF"/>
                </a:solidFill>
              </a:rPr>
              <a:t>functional test </a:t>
            </a:r>
            <a:r>
              <a:rPr lang="en-US" altLang="ja-JP" dirty="0">
                <a:solidFill>
                  <a:srgbClr val="3366FF"/>
                </a:solidFill>
              </a:rPr>
              <a:t>programs </a:t>
            </a:r>
            <a:r>
              <a:rPr lang="en-US" altLang="ja-JP" dirty="0" smtClean="0"/>
              <a:t>are already integrated</a:t>
            </a:r>
          </a:p>
          <a:p>
            <a:pPr lvl="2"/>
            <a:r>
              <a:rPr lang="en-US" altLang="ja-JP" dirty="0" smtClean="0">
                <a:solidFill>
                  <a:srgbClr val="3366FF"/>
                </a:solidFill>
              </a:rPr>
              <a:t>Minnow </a:t>
            </a:r>
            <a:r>
              <a:rPr lang="en-US" altLang="ja-JP" dirty="0">
                <a:solidFill>
                  <a:srgbClr val="3366FF"/>
                </a:solidFill>
              </a:rPr>
              <a:t>board</a:t>
            </a:r>
            <a:r>
              <a:rPr lang="en-US" altLang="ja-JP" dirty="0" smtClean="0"/>
              <a:t>(x86), </a:t>
            </a:r>
            <a:r>
              <a:rPr lang="en-US" altLang="ja-JP" dirty="0">
                <a:solidFill>
                  <a:srgbClr val="3366FF"/>
                </a:solidFill>
              </a:rPr>
              <a:t>koelsch</a:t>
            </a:r>
            <a:r>
              <a:rPr lang="en-US" altLang="ja-JP" dirty="0"/>
              <a:t>(arm</a:t>
            </a:r>
            <a:r>
              <a:rPr lang="en-US" altLang="ja-JP" dirty="0" smtClean="0"/>
              <a:t>),  </a:t>
            </a:r>
            <a:r>
              <a:rPr lang="en-US" altLang="ja-JP" dirty="0" smtClean="0">
                <a:solidFill>
                  <a:srgbClr val="3366FF"/>
                </a:solidFill>
              </a:rPr>
              <a:t>quem-arm</a:t>
            </a:r>
            <a:r>
              <a:rPr lang="en-US" altLang="ja-JP" dirty="0" smtClean="0"/>
              <a:t>(QEMU)</a:t>
            </a:r>
            <a:br>
              <a:rPr lang="en-US" altLang="ja-JP" dirty="0" smtClean="0"/>
            </a:br>
            <a:r>
              <a:rPr lang="ja-JP" altLang="en-US" dirty="0" smtClean="0"/>
              <a:t> </a:t>
            </a:r>
            <a:r>
              <a:rPr lang="en-US" altLang="ja-JP" dirty="0" smtClean="0"/>
              <a:t>are </a:t>
            </a:r>
            <a:r>
              <a:rPr lang="en-US" altLang="ja-JP" dirty="0"/>
              <a:t>already </a:t>
            </a:r>
            <a:r>
              <a:rPr lang="en-US" altLang="ja-JP" dirty="0" smtClean="0"/>
              <a:t>integrated</a:t>
            </a:r>
            <a:endParaRPr lang="en-US" altLang="ja-JP" dirty="0"/>
          </a:p>
          <a:p>
            <a:pPr lvl="1"/>
            <a:r>
              <a:rPr lang="en-US" altLang="ja-JP" dirty="0" smtClean="0"/>
              <a:t>I hope to further increase the kind of target board, test suite.</a:t>
            </a:r>
          </a:p>
          <a:p>
            <a:pPr lvl="1"/>
            <a:r>
              <a:rPr lang="en-US" altLang="ja-JP" dirty="0" smtClean="0"/>
              <a:t>I’m happy that many people will join this project.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1B91-F214-4AE8-A6F5-F7E1EDC1D130}" type="slidenum">
              <a:rPr kumimoji="1" lang="ja-JP" altLang="en-US" smtClean="0"/>
              <a:pPr/>
              <a:t>3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62972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sz="3600" dirty="0"/>
              <a:t>How to Customize ?(Linux Test Project)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Deploy </a:t>
            </a:r>
            <a:r>
              <a:rPr lang="en-US" altLang="ja-JP" dirty="0"/>
              <a:t>the </a:t>
            </a:r>
            <a:r>
              <a:rPr lang="en-US" altLang="ja-JP" dirty="0" smtClean="0"/>
              <a:t>script and test suite tarball</a:t>
            </a:r>
            <a:endParaRPr lang="en-US" altLang="ja-JP" dirty="0" smtClean="0">
              <a:latin typeface="+mj-lt"/>
            </a:endParaRPr>
          </a:p>
          <a:p>
            <a:pPr lvl="1"/>
            <a:r>
              <a:rPr lang="en-US" altLang="ja-JP" dirty="0"/>
              <a:t>To create </a:t>
            </a:r>
            <a:r>
              <a:rPr lang="en-US" altLang="ja-JP" dirty="0" smtClean="0"/>
              <a:t>work </a:t>
            </a:r>
            <a:r>
              <a:rPr lang="en-US" altLang="ja-JP" dirty="0"/>
              <a:t>directory “Functional.LTP.all” </a:t>
            </a:r>
            <a:r>
              <a:rPr lang="en-US" altLang="ja-JP" dirty="0" smtClean="0"/>
              <a:t>under /home/jenkins/tests/.</a:t>
            </a:r>
          </a:p>
          <a:p>
            <a:pPr lvl="2"/>
            <a:r>
              <a:rPr lang="en-US" altLang="ja-JP" sz="2000" dirty="0"/>
              <a:t>Arbitrary d</a:t>
            </a:r>
            <a:r>
              <a:rPr lang="en-US" altLang="ja-JP" sz="2000" dirty="0" smtClean="0"/>
              <a:t>irectory name can be used but the above is standard.</a:t>
            </a:r>
          </a:p>
          <a:p>
            <a:pPr lvl="1"/>
            <a:r>
              <a:rPr lang="en-US" altLang="ja-JP" dirty="0" smtClean="0"/>
              <a:t>To obtain tarball of LTP from the below site</a:t>
            </a:r>
          </a:p>
          <a:p>
            <a:pPr lvl="2"/>
            <a:r>
              <a:rPr lang="en-US" altLang="ja-JP" sz="2000" dirty="0" smtClean="0">
                <a:hlinkClick r:id="rId3"/>
              </a:rPr>
              <a:t>https</a:t>
            </a:r>
            <a:r>
              <a:rPr lang="en-US" altLang="ja-JP" sz="2000" dirty="0">
                <a:hlinkClick r:id="rId3"/>
              </a:rPr>
              <a:t>://</a:t>
            </a:r>
            <a:r>
              <a:rPr lang="en-US" altLang="ja-JP" sz="2000" dirty="0" smtClean="0">
                <a:hlinkClick r:id="rId3"/>
              </a:rPr>
              <a:t>github.com/linux-test-project/ltp/releases/tag/20150420</a:t>
            </a:r>
            <a:endParaRPr lang="en-US" altLang="ja-JP" sz="2000" dirty="0" smtClean="0"/>
          </a:p>
          <a:p>
            <a:pPr lvl="1"/>
            <a:r>
              <a:rPr lang="en-US" altLang="ja-JP" dirty="0" smtClean="0"/>
              <a:t>To put the created script and </a:t>
            </a:r>
            <a:r>
              <a:rPr lang="en-US" altLang="ja-JP" dirty="0" err="1" smtClean="0"/>
              <a:t>tarball</a:t>
            </a:r>
            <a:r>
              <a:rPr lang="en-US" altLang="ja-JP" dirty="0" smtClean="0"/>
              <a:t> 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en-US" altLang="ja-JP" dirty="0" smtClean="0"/>
              <a:t>under Functional.LTP.all.</a:t>
            </a:r>
            <a:endParaRPr lang="ja-JP" altLang="ja-JP" dirty="0"/>
          </a:p>
        </p:txBody>
      </p:sp>
      <p:sp>
        <p:nvSpPr>
          <p:cNvPr id="6" name="正方形/長方形 5"/>
          <p:cNvSpPr/>
          <p:nvPr/>
        </p:nvSpPr>
        <p:spPr>
          <a:xfrm>
            <a:off x="513346" y="4923692"/>
            <a:ext cx="8315144" cy="90403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r>
              <a:rPr lang="en-US" altLang="ja-JP" sz="2000" dirty="0" smtClean="0"/>
              <a:t>melco@debian-7:/</a:t>
            </a:r>
            <a:r>
              <a:rPr lang="en-US" altLang="ja-JP" sz="2000" dirty="0"/>
              <a:t>home/jenkins/tests/ </a:t>
            </a:r>
            <a:r>
              <a:rPr lang="en-US" altLang="ja-JP" sz="2000" dirty="0" smtClean="0"/>
              <a:t>Functional.LTP.all$ </a:t>
            </a:r>
            <a:r>
              <a:rPr lang="en-US" altLang="ja-JP" sz="2000" dirty="0"/>
              <a:t>ls</a:t>
            </a:r>
            <a:endParaRPr lang="ja-JP" altLang="ja-JP" sz="2000" dirty="0"/>
          </a:p>
          <a:p>
            <a:r>
              <a:rPr lang="en-US" altLang="ja-JP" sz="2000" dirty="0"/>
              <a:t>ltp-all.sh ltp-full-20150420.tar.bz2</a:t>
            </a:r>
            <a:endParaRPr lang="ja-JP" altLang="ja-JP" sz="2000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1B91-F214-4AE8-A6F5-F7E1EDC1D130}" type="slidenum">
              <a:rPr kumimoji="1" lang="ja-JP" altLang="en-US" smtClean="0"/>
              <a:pPr/>
              <a:t>30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77341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sz="3600" dirty="0"/>
              <a:t>How to Customize </a:t>
            </a:r>
            <a:r>
              <a:rPr lang="en-US" altLang="ja-JP" sz="3600" dirty="0" smtClean="0"/>
              <a:t>?(New Test Suite)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3</a:t>
            </a:r>
            <a:r>
              <a:rPr lang="ja-JP" altLang="en-US" dirty="0" smtClean="0"/>
              <a:t> </a:t>
            </a:r>
            <a:r>
              <a:rPr lang="en-US" altLang="ja-JP" dirty="0" smtClean="0"/>
              <a:t>step to add New Test Suite</a:t>
            </a:r>
          </a:p>
          <a:p>
            <a:pPr lvl="1"/>
            <a:r>
              <a:rPr lang="en-US" altLang="ja-JP" dirty="0" smtClean="0"/>
              <a:t>Create a script</a:t>
            </a:r>
            <a:br>
              <a:rPr lang="en-US" altLang="ja-JP" dirty="0" smtClean="0"/>
            </a:br>
            <a:r>
              <a:rPr lang="en-US" altLang="ja-JP" dirty="0" smtClean="0"/>
              <a:t>for running</a:t>
            </a:r>
            <a:br>
              <a:rPr lang="en-US" altLang="ja-JP" dirty="0" smtClean="0"/>
            </a:br>
            <a:r>
              <a:rPr lang="en-US" altLang="ja-JP" dirty="0" smtClean="0"/>
              <a:t>a new test suite</a:t>
            </a:r>
          </a:p>
          <a:p>
            <a:pPr lvl="1"/>
            <a:r>
              <a:rPr lang="en-US" altLang="ja-JP" dirty="0" smtClean="0"/>
              <a:t>Deploy the script</a:t>
            </a:r>
            <a:br>
              <a:rPr lang="en-US" altLang="ja-JP" dirty="0" smtClean="0"/>
            </a:br>
            <a:r>
              <a:rPr lang="en-US" altLang="ja-JP" dirty="0" smtClean="0"/>
              <a:t>and</a:t>
            </a:r>
            <a:br>
              <a:rPr lang="en-US" altLang="ja-JP" dirty="0" smtClean="0"/>
            </a:br>
            <a:r>
              <a:rPr lang="en-US" altLang="ja-JP" dirty="0" smtClean="0"/>
              <a:t> a test </a:t>
            </a:r>
            <a:r>
              <a:rPr lang="en-US" altLang="ja-JP" dirty="0"/>
              <a:t>suite tarball </a:t>
            </a:r>
            <a:endParaRPr lang="en-US" altLang="ja-JP" dirty="0" smtClean="0"/>
          </a:p>
          <a:p>
            <a:pPr lvl="1"/>
            <a:r>
              <a:rPr lang="en-US" altLang="ja-JP" dirty="0" smtClean="0">
                <a:solidFill>
                  <a:srgbClr val="3366FF"/>
                </a:solidFill>
              </a:rPr>
              <a:t>Set the test suite </a:t>
            </a:r>
            <a:br>
              <a:rPr lang="en-US" altLang="ja-JP" dirty="0" smtClean="0">
                <a:solidFill>
                  <a:srgbClr val="3366FF"/>
                </a:solidFill>
              </a:rPr>
            </a:br>
            <a:r>
              <a:rPr lang="en-US" altLang="ja-JP" dirty="0" smtClean="0">
                <a:solidFill>
                  <a:srgbClr val="3366FF"/>
                </a:solidFill>
              </a:rPr>
              <a:t>information by GUI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3926173" y="5741817"/>
            <a:ext cx="5079819" cy="46170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Debian 7.X </a:t>
            </a:r>
            <a:endParaRPr kumimoji="1" lang="ja-JP" altLang="en-US" dirty="0">
              <a:latin typeface="Gungsuh" panose="02030600000101010101" pitchFamily="18" charset="-127"/>
              <a:ea typeface="Gungsuh" panose="02030600000101010101" pitchFamily="18" charset="-127"/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3926173" y="4958777"/>
            <a:ext cx="5049978" cy="63291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altLang="ja-JP" dirty="0" smtClean="0">
              <a:latin typeface="Gungsuh" panose="02030600000101010101" pitchFamily="18" charset="-127"/>
              <a:ea typeface="Gungsuh" panose="02030600000101010101" pitchFamily="18" charset="-127"/>
            </a:endParaRPr>
          </a:p>
          <a:p>
            <a:pPr algn="ctr"/>
            <a:r>
              <a:rPr lang="en-US" altLang="ja-JP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Jenkins</a:t>
            </a:r>
            <a:endParaRPr kumimoji="1" lang="ja-JP" altLang="en-US" dirty="0">
              <a:latin typeface="Gungsuh" panose="02030600000101010101" pitchFamily="18" charset="-127"/>
              <a:ea typeface="Gungsuh" panose="02030600000101010101" pitchFamily="18" charset="-127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3926173" y="2051441"/>
            <a:ext cx="1860790" cy="283880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36000" rtlCol="0" anchor="t" anchorCtr="0"/>
          <a:lstStyle/>
          <a:p>
            <a:pPr algn="ctr"/>
            <a:r>
              <a:rPr kumimoji="1" lang="en-US" altLang="ja-JP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SDK</a:t>
            </a:r>
          </a:p>
          <a:p>
            <a:pPr algn="ctr"/>
            <a:r>
              <a:rPr kumimoji="1" lang="en-US" altLang="ja-JP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(Cross-tools)</a:t>
            </a:r>
          </a:p>
        </p:txBody>
      </p:sp>
      <p:sp>
        <p:nvSpPr>
          <p:cNvPr id="24" name="正方形/長方形 23"/>
          <p:cNvSpPr/>
          <p:nvPr/>
        </p:nvSpPr>
        <p:spPr>
          <a:xfrm>
            <a:off x="5865347" y="2051441"/>
            <a:ext cx="3112744" cy="283880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altLang="ja-JP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Test </a:t>
            </a:r>
            <a:r>
              <a:rPr lang="en-US" altLang="ja-JP" dirty="0">
                <a:latin typeface="Gungsuh" panose="02030600000101010101" pitchFamily="18" charset="-127"/>
                <a:ea typeface="Gungsuh" panose="02030600000101010101" pitchFamily="18" charset="-127"/>
              </a:rPr>
              <a:t>Suite</a:t>
            </a:r>
            <a:endParaRPr kumimoji="1" lang="ja-JP" altLang="en-US" dirty="0">
              <a:latin typeface="Gungsuh" panose="02030600000101010101" pitchFamily="18" charset="-127"/>
              <a:ea typeface="Gungsuh" panose="02030600000101010101" pitchFamily="18" charset="-127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3984249" y="2768463"/>
            <a:ext cx="1726249" cy="4497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altLang="ja-JP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minnow-jta</a:t>
            </a:r>
            <a:endParaRPr lang="en-US" altLang="ja-JP" sz="1600" dirty="0" smtClean="0">
              <a:latin typeface="Gungsuh" panose="02030600000101010101" pitchFamily="18" charset="-127"/>
              <a:ea typeface="Gungsuh" panose="02030600000101010101" pitchFamily="18" charset="-127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3984249" y="3831711"/>
            <a:ext cx="1727366" cy="4497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altLang="ja-JP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qemu-arm</a:t>
            </a:r>
            <a:endParaRPr lang="en-US" altLang="ja-JP" sz="1600" dirty="0" smtClean="0">
              <a:latin typeface="Gungsuh" panose="02030600000101010101" pitchFamily="18" charset="-127"/>
              <a:ea typeface="Gungsuh" panose="02030600000101010101" pitchFamily="18" charset="-127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3984249" y="3301287"/>
            <a:ext cx="1726249" cy="4497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altLang="ja-JP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renesas</a:t>
            </a:r>
            <a:endParaRPr lang="en-US" altLang="ja-JP" sz="1600" dirty="0" smtClean="0">
              <a:latin typeface="Gungsuh" panose="02030600000101010101" pitchFamily="18" charset="-127"/>
              <a:ea typeface="Gungsuh" panose="02030600000101010101" pitchFamily="18" charset="-127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3890952" y="1635696"/>
            <a:ext cx="5142940" cy="4037592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3890952" y="1635696"/>
            <a:ext cx="2275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Test Framework</a:t>
            </a:r>
            <a:endParaRPr kumimoji="1" lang="ja-JP" altLang="en-US" dirty="0">
              <a:latin typeface="Gungsuh" panose="02030600000101010101" pitchFamily="18" charset="-127"/>
              <a:ea typeface="Gungsuh" panose="02030600000101010101" pitchFamily="18" charset="-127"/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5929861" y="2427207"/>
            <a:ext cx="1491858" cy="2386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rIns="0" rtlCol="0" anchor="t" anchorCtr="0"/>
          <a:lstStyle/>
          <a:p>
            <a:pPr algn="ctr"/>
            <a:r>
              <a:rPr lang="en-US" altLang="ja-JP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Benchmarks</a:t>
            </a:r>
          </a:p>
          <a:p>
            <a:pPr algn="ctr"/>
            <a:endParaRPr lang="en-US" altLang="ja-JP" dirty="0" smtClean="0">
              <a:latin typeface="Gungsuh" panose="02030600000101010101" pitchFamily="18" charset="-127"/>
              <a:ea typeface="Gungsuh" panose="02030600000101010101" pitchFamily="18" charset="-127"/>
            </a:endParaRPr>
          </a:p>
          <a:p>
            <a:pPr algn="ctr"/>
            <a:r>
              <a:rPr kumimoji="1" lang="en-US" altLang="ja-JP" sz="1600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[bonnie]</a:t>
            </a:r>
          </a:p>
          <a:p>
            <a:pPr algn="ctr"/>
            <a:r>
              <a:rPr lang="en-US" altLang="ja-JP" sz="1600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[cyclictest]</a:t>
            </a:r>
          </a:p>
          <a:p>
            <a:pPr algn="ctr"/>
            <a:r>
              <a:rPr kumimoji="1" lang="en-US" altLang="ja-JP" sz="1600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[Dhrystone]</a:t>
            </a:r>
          </a:p>
          <a:p>
            <a:pPr algn="ctr"/>
            <a:r>
              <a:rPr lang="en-US" altLang="ja-JP" sz="1600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[himeno]</a:t>
            </a:r>
          </a:p>
          <a:p>
            <a:pPr algn="ctr"/>
            <a:r>
              <a:rPr lang="en-US" altLang="ja-JP" sz="1600" dirty="0">
                <a:solidFill>
                  <a:srgbClr val="FF0000"/>
                </a:solidFill>
                <a:latin typeface="Gungsuh" panose="02030600000101010101" pitchFamily="18" charset="-127"/>
                <a:ea typeface="Gungsuh" panose="02030600000101010101" pitchFamily="18" charset="-127"/>
              </a:rPr>
              <a:t>[new test</a:t>
            </a:r>
            <a:r>
              <a:rPr lang="en-US" altLang="ja-JP" sz="1600" dirty="0" smtClean="0">
                <a:solidFill>
                  <a:srgbClr val="FF0000"/>
                </a:solidFill>
                <a:latin typeface="Gungsuh" panose="02030600000101010101" pitchFamily="18" charset="-127"/>
                <a:ea typeface="Gungsuh" panose="02030600000101010101" pitchFamily="18" charset="-127"/>
              </a:rPr>
              <a:t>]</a:t>
            </a:r>
            <a:endParaRPr lang="en-US" altLang="ja-JP" sz="1600" dirty="0" smtClean="0">
              <a:latin typeface="Gungsuh" panose="02030600000101010101" pitchFamily="18" charset="-127"/>
              <a:ea typeface="Gungsuh" panose="02030600000101010101" pitchFamily="18" charset="-127"/>
            </a:endParaRPr>
          </a:p>
          <a:p>
            <a:pPr algn="ctr"/>
            <a:r>
              <a:rPr lang="ja-JP" altLang="en-US" sz="1600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：</a:t>
            </a:r>
            <a:endParaRPr lang="en-US" altLang="ja-JP" sz="1600" dirty="0" smtClean="0">
              <a:latin typeface="Gungsuh" panose="02030600000101010101" pitchFamily="18" charset="-127"/>
              <a:ea typeface="Gungsuh" panose="02030600000101010101" pitchFamily="18" charset="-127"/>
            </a:endParaRPr>
          </a:p>
        </p:txBody>
      </p:sp>
      <p:sp>
        <p:nvSpPr>
          <p:cNvPr id="35" name="正方形/長方形 34"/>
          <p:cNvSpPr/>
          <p:nvPr/>
        </p:nvSpPr>
        <p:spPr>
          <a:xfrm>
            <a:off x="7477992" y="2425446"/>
            <a:ext cx="1440000" cy="2380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18000" rIns="18000" rtlCol="0" anchor="t" anchorCtr="0"/>
          <a:lstStyle/>
          <a:p>
            <a:pPr algn="ctr"/>
            <a:r>
              <a:rPr lang="en-US" altLang="ja-JP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Functional</a:t>
            </a:r>
            <a:endParaRPr lang="en-US" altLang="ja-JP" sz="1700" dirty="0" smtClean="0">
              <a:latin typeface="Gungsuh" panose="02030600000101010101" pitchFamily="18" charset="-127"/>
              <a:ea typeface="Gungsuh" panose="02030600000101010101" pitchFamily="18" charset="-127"/>
            </a:endParaRPr>
          </a:p>
          <a:p>
            <a:pPr algn="ctr"/>
            <a:endParaRPr lang="en-US" altLang="ja-JP" dirty="0" smtClean="0">
              <a:latin typeface="Gungsuh" panose="02030600000101010101" pitchFamily="18" charset="-127"/>
              <a:ea typeface="Gungsuh" panose="02030600000101010101" pitchFamily="18" charset="-127"/>
            </a:endParaRPr>
          </a:p>
          <a:p>
            <a:pPr algn="ctr"/>
            <a:r>
              <a:rPr lang="en-US" altLang="ja-JP" sz="1600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[bzip2]</a:t>
            </a:r>
            <a:endParaRPr lang="en-US" altLang="ja-JP" sz="1600" dirty="0">
              <a:latin typeface="Gungsuh" panose="02030600000101010101" pitchFamily="18" charset="-127"/>
              <a:ea typeface="Gungsuh" panose="02030600000101010101" pitchFamily="18" charset="-127"/>
            </a:endParaRPr>
          </a:p>
          <a:p>
            <a:pPr algn="ctr"/>
            <a:r>
              <a:rPr lang="en-US" altLang="ja-JP" sz="1600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[LTP]</a:t>
            </a:r>
          </a:p>
          <a:p>
            <a:pPr algn="ctr"/>
            <a:r>
              <a:rPr lang="en-US" altLang="ja-JP" sz="1600" dirty="0">
                <a:latin typeface="Gungsuh" panose="02030600000101010101" pitchFamily="18" charset="-127"/>
                <a:ea typeface="Gungsuh" panose="02030600000101010101" pitchFamily="18" charset="-127"/>
              </a:rPr>
              <a:t>[expat]</a:t>
            </a:r>
          </a:p>
          <a:p>
            <a:pPr algn="ctr"/>
            <a:r>
              <a:rPr lang="en-US" altLang="ja-JP" sz="1600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[netperf]</a:t>
            </a:r>
          </a:p>
          <a:p>
            <a:pPr algn="ctr"/>
            <a:r>
              <a:rPr lang="en-US" altLang="ja-JP" sz="1600" dirty="0" smtClean="0">
                <a:solidFill>
                  <a:srgbClr val="FF0000"/>
                </a:solidFill>
                <a:latin typeface="Gungsuh" panose="02030600000101010101" pitchFamily="18" charset="-127"/>
                <a:ea typeface="Gungsuh" panose="02030600000101010101" pitchFamily="18" charset="-127"/>
              </a:rPr>
              <a:t>[new test]</a:t>
            </a:r>
          </a:p>
          <a:p>
            <a:pPr algn="ctr"/>
            <a:r>
              <a:rPr lang="ja-JP" altLang="en-US" sz="1600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：</a:t>
            </a:r>
            <a:endParaRPr lang="en-US" altLang="ja-JP" sz="1600" dirty="0" smtClean="0">
              <a:latin typeface="Gungsuh" panose="02030600000101010101" pitchFamily="18" charset="-127"/>
              <a:ea typeface="Gungsuh" panose="02030600000101010101" pitchFamily="18" charset="-127"/>
            </a:endParaRPr>
          </a:p>
          <a:p>
            <a:pPr algn="ctr"/>
            <a:endParaRPr kumimoji="1" lang="ja-JP" altLang="en-US" dirty="0">
              <a:latin typeface="Gungsuh" panose="02030600000101010101" pitchFamily="18" charset="-127"/>
              <a:ea typeface="Gungsuh" panose="02030600000101010101" pitchFamily="18" charset="-127"/>
            </a:endParaRPr>
          </a:p>
        </p:txBody>
      </p:sp>
      <p:sp>
        <p:nvSpPr>
          <p:cNvPr id="36" name="正方形/長方形 35"/>
          <p:cNvSpPr/>
          <p:nvPr/>
        </p:nvSpPr>
        <p:spPr>
          <a:xfrm>
            <a:off x="7177619" y="5020298"/>
            <a:ext cx="1727366" cy="343379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altLang="ja-JP" dirty="0" smtClean="0">
                <a:solidFill>
                  <a:srgbClr val="FF0000"/>
                </a:solidFill>
                <a:latin typeface="Gungsuh" panose="02030600000101010101" pitchFamily="18" charset="-127"/>
                <a:ea typeface="Gungsuh" panose="02030600000101010101" pitchFamily="18" charset="-127"/>
              </a:rPr>
              <a:t>New Setting </a:t>
            </a:r>
            <a:endParaRPr lang="en-US" altLang="ja-JP" sz="1600" dirty="0" smtClean="0">
              <a:solidFill>
                <a:srgbClr val="FF0000"/>
              </a:solidFill>
              <a:latin typeface="Gungsuh" panose="02030600000101010101" pitchFamily="18" charset="-127"/>
              <a:ea typeface="Gungsuh" panose="02030600000101010101" pitchFamily="18" charset="-127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1B91-F214-4AE8-A6F5-F7E1EDC1D130}" type="slidenum">
              <a:rPr kumimoji="1" lang="ja-JP" altLang="en-US" smtClean="0"/>
              <a:pPr/>
              <a:t>31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89085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27" y="2393642"/>
            <a:ext cx="7881218" cy="4314966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sz="3600" dirty="0"/>
              <a:t>How to Customize </a:t>
            </a:r>
            <a:r>
              <a:rPr lang="en-US" altLang="ja-JP" sz="3600" dirty="0" smtClean="0"/>
              <a:t>?(Linux Test Project)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Set test suite Information </a:t>
            </a:r>
            <a:r>
              <a:rPr lang="en-US" altLang="ja-JP" dirty="0"/>
              <a:t>by </a:t>
            </a:r>
            <a:r>
              <a:rPr lang="en-US" altLang="ja-JP" dirty="0" smtClean="0"/>
              <a:t>GUI</a:t>
            </a:r>
          </a:p>
          <a:p>
            <a:pPr lvl="1"/>
            <a:r>
              <a:rPr lang="en-US" altLang="ja-JP" dirty="0" smtClean="0"/>
              <a:t>To select “New Test” on the left side of screen</a:t>
            </a:r>
            <a:br>
              <a:rPr lang="en-US" altLang="ja-JP" dirty="0" smtClean="0"/>
            </a:br>
            <a:r>
              <a:rPr lang="en-US" altLang="ja-JP" dirty="0" smtClean="0"/>
              <a:t> </a:t>
            </a:r>
            <a:r>
              <a:rPr lang="en-US" altLang="ja-JP" dirty="0"/>
              <a:t>of Test Framework</a:t>
            </a:r>
          </a:p>
          <a:p>
            <a:pPr lvl="1"/>
            <a:endParaRPr lang="en-US" altLang="ja-JP" dirty="0"/>
          </a:p>
        </p:txBody>
      </p:sp>
      <p:sp>
        <p:nvSpPr>
          <p:cNvPr id="7" name="正方形/長方形 6"/>
          <p:cNvSpPr/>
          <p:nvPr/>
        </p:nvSpPr>
        <p:spPr>
          <a:xfrm>
            <a:off x="891579" y="3597639"/>
            <a:ext cx="593189" cy="115205"/>
          </a:xfrm>
          <a:prstGeom prst="rect">
            <a:avLst/>
          </a:prstGeom>
          <a:noFill/>
          <a:ln w="1905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2" name="四角形吹き出し 11"/>
          <p:cNvSpPr/>
          <p:nvPr/>
        </p:nvSpPr>
        <p:spPr>
          <a:xfrm>
            <a:off x="1564621" y="3842395"/>
            <a:ext cx="1903510" cy="345306"/>
          </a:xfrm>
          <a:prstGeom prst="wedgeRectCallout">
            <a:avLst>
              <a:gd name="adj1" fmla="val -52750"/>
              <a:gd name="adj2" fmla="val -76891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1"/>
            <a:r>
              <a:rPr lang="en-US" altLang="ja-JP" dirty="0" smtClean="0"/>
              <a:t>Select “New Test” </a:t>
            </a:r>
            <a:endParaRPr lang="en-US" altLang="ja-JP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1B91-F214-4AE8-A6F5-F7E1EDC1D130}" type="slidenum">
              <a:rPr kumimoji="1" lang="ja-JP" altLang="en-US" smtClean="0"/>
              <a:pPr/>
              <a:t>32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46782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573" y="2572005"/>
            <a:ext cx="8817101" cy="384969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sz="3600" dirty="0"/>
              <a:t>How to Customize </a:t>
            </a:r>
            <a:r>
              <a:rPr lang="en-US" altLang="ja-JP" sz="3600" dirty="0" smtClean="0"/>
              <a:t>?(Linux Test Project)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Set test suite Information </a:t>
            </a:r>
            <a:r>
              <a:rPr lang="en-US" altLang="ja-JP" dirty="0"/>
              <a:t>by </a:t>
            </a:r>
            <a:r>
              <a:rPr lang="en-US" altLang="ja-JP" dirty="0" smtClean="0"/>
              <a:t>GUI</a:t>
            </a:r>
          </a:p>
          <a:p>
            <a:pPr lvl="1"/>
            <a:r>
              <a:rPr lang="en-US" altLang="ja-JP" dirty="0" smtClean="0"/>
              <a:t>To input Test </a:t>
            </a:r>
            <a:r>
              <a:rPr lang="en-US" altLang="ja-JP" dirty="0"/>
              <a:t>name </a:t>
            </a:r>
          </a:p>
          <a:p>
            <a:pPr lvl="1"/>
            <a:r>
              <a:rPr lang="en-US" altLang="ja-JP" dirty="0" smtClean="0"/>
              <a:t>To choose </a:t>
            </a:r>
            <a:r>
              <a:rPr lang="en-US" altLang="ja-JP" dirty="0"/>
              <a:t>“Copy existing Test” </a:t>
            </a:r>
            <a:r>
              <a:rPr lang="en-US" altLang="ja-JP" dirty="0" smtClean="0"/>
              <a:t> </a:t>
            </a:r>
            <a:r>
              <a:rPr lang="en-US" altLang="ja-JP" dirty="0"/>
              <a:t>and </a:t>
            </a:r>
            <a:r>
              <a:rPr lang="en-US" altLang="ja-JP" dirty="0" smtClean="0"/>
              <a:t>Copy from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2710869" y="2886771"/>
            <a:ext cx="1629014" cy="230411"/>
          </a:xfrm>
          <a:prstGeom prst="rect">
            <a:avLst/>
          </a:prstGeom>
          <a:noFill/>
          <a:ln w="1905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2" name="四角形吹き出し 11"/>
          <p:cNvSpPr/>
          <p:nvPr/>
        </p:nvSpPr>
        <p:spPr>
          <a:xfrm>
            <a:off x="4339883" y="3052689"/>
            <a:ext cx="3765996" cy="345306"/>
          </a:xfrm>
          <a:prstGeom prst="wedgeRectCallout">
            <a:avLst>
              <a:gd name="adj1" fmla="val -52750"/>
              <a:gd name="adj2" fmla="val -76891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1"/>
            <a:r>
              <a:rPr lang="en-US" altLang="ja-JP" dirty="0" smtClean="0"/>
              <a:t>Input Funtional.LTP.all</a:t>
            </a:r>
            <a:r>
              <a:rPr lang="en-US" altLang="ja-JP" dirty="0"/>
              <a:t> in “Test name” 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2628554" y="5393072"/>
            <a:ext cx="2674966" cy="539738"/>
          </a:xfrm>
          <a:prstGeom prst="rect">
            <a:avLst/>
          </a:prstGeom>
          <a:noFill/>
          <a:ln w="1905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1B91-F214-4AE8-A6F5-F7E1EDC1D130}" type="slidenum">
              <a:rPr kumimoji="1" lang="ja-JP" altLang="en-US" smtClean="0"/>
              <a:pPr/>
              <a:t>33</a:t>
            </a:fld>
            <a:endParaRPr kumimoji="1" lang="ja-JP" altLang="en-US" dirty="0"/>
          </a:p>
        </p:txBody>
      </p:sp>
      <p:sp>
        <p:nvSpPr>
          <p:cNvPr id="11" name="四角形吹き出し 10"/>
          <p:cNvSpPr/>
          <p:nvPr/>
        </p:nvSpPr>
        <p:spPr>
          <a:xfrm>
            <a:off x="4220308" y="4496851"/>
            <a:ext cx="4495800" cy="588700"/>
          </a:xfrm>
          <a:prstGeom prst="wedgeRectCallout">
            <a:avLst>
              <a:gd name="adj1" fmla="val -43727"/>
              <a:gd name="adj2" fmla="val 143549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1"/>
            <a:r>
              <a:rPr lang="en-US" altLang="ja-JP" dirty="0" smtClean="0"/>
              <a:t>Select “Copy existing Test” and input Functional.LTP.Open_Posix </a:t>
            </a:r>
            <a:r>
              <a:rPr lang="en-US" altLang="ja-JP" dirty="0"/>
              <a:t>in “Copy from”</a:t>
            </a:r>
            <a:endParaRPr lang="en-US" altLang="ja-JP" dirty="0" smtClean="0"/>
          </a:p>
        </p:txBody>
      </p:sp>
      <p:sp>
        <p:nvSpPr>
          <p:cNvPr id="6" name="正方形/長方形 5"/>
          <p:cNvSpPr/>
          <p:nvPr/>
        </p:nvSpPr>
        <p:spPr>
          <a:xfrm>
            <a:off x="3664635" y="5672548"/>
            <a:ext cx="1125415" cy="144443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ja-JP" sz="1000" spc="-100" dirty="0" err="1"/>
              <a:t>Functional.LTP.Open_Posix</a:t>
            </a:r>
            <a:endParaRPr kumimoji="1" lang="ja-JP" altLang="en-US" sz="1200" spc="-100" dirty="0"/>
          </a:p>
        </p:txBody>
      </p:sp>
      <p:sp>
        <p:nvSpPr>
          <p:cNvPr id="13" name="正方形/長方形 12"/>
          <p:cNvSpPr/>
          <p:nvPr/>
        </p:nvSpPr>
        <p:spPr>
          <a:xfrm>
            <a:off x="3228540" y="2929755"/>
            <a:ext cx="921430" cy="122934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ja-JP" sz="1000" dirty="0" err="1"/>
              <a:t>Funtional.LTP.all</a:t>
            </a:r>
            <a:endParaRPr kumimoji="1" lang="ja-JP" altLang="en-US" sz="1200" spc="-100" dirty="0"/>
          </a:p>
        </p:txBody>
      </p:sp>
    </p:spTree>
    <p:extLst>
      <p:ext uri="{BB962C8B-B14F-4D97-AF65-F5344CB8AC3E}">
        <p14:creationId xmlns:p14="http://schemas.microsoft.com/office/powerpoint/2010/main" val="2833686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sz="3600" dirty="0"/>
              <a:t>How to Customize ?(Linux Test Project)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Set </a:t>
            </a:r>
            <a:r>
              <a:rPr lang="en-US" altLang="ja-JP" dirty="0"/>
              <a:t>test suite Information by GUI</a:t>
            </a:r>
          </a:p>
          <a:p>
            <a:pPr lvl="1"/>
            <a:r>
              <a:rPr lang="en-US" altLang="ja-JP" dirty="0" smtClean="0"/>
              <a:t>To input the created script </a:t>
            </a:r>
            <a:r>
              <a:rPr lang="en-US" altLang="ja-JP" dirty="0"/>
              <a:t>path </a:t>
            </a:r>
            <a:r>
              <a:rPr lang="en-US" altLang="ja-JP" dirty="0" smtClean="0"/>
              <a:t>in “Command” field 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en-US" altLang="ja-JP" dirty="0" smtClean="0"/>
              <a:t>of “Execute shell” of “Test Run”</a:t>
            </a:r>
          </a:p>
          <a:p>
            <a:pPr lvl="1"/>
            <a:endParaRPr lang="en-US" altLang="ja-JP" dirty="0" smtClean="0"/>
          </a:p>
          <a:p>
            <a:pPr lvl="1"/>
            <a:endParaRPr lang="en-US" altLang="ja-JP" dirty="0"/>
          </a:p>
        </p:txBody>
      </p:sp>
      <p:pic>
        <p:nvPicPr>
          <p:cNvPr id="8" name="図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4628" y="2862971"/>
            <a:ext cx="6166227" cy="2724747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正方形/長方形 9"/>
          <p:cNvSpPr/>
          <p:nvPr/>
        </p:nvSpPr>
        <p:spPr>
          <a:xfrm>
            <a:off x="2592342" y="4041317"/>
            <a:ext cx="2450438" cy="269869"/>
          </a:xfrm>
          <a:prstGeom prst="rect">
            <a:avLst/>
          </a:prstGeom>
          <a:noFill/>
          <a:ln w="1905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1" name="四角形吹き出し 10"/>
          <p:cNvSpPr/>
          <p:nvPr/>
        </p:nvSpPr>
        <p:spPr>
          <a:xfrm>
            <a:off x="3020572" y="5043059"/>
            <a:ext cx="5046065" cy="345306"/>
          </a:xfrm>
          <a:prstGeom prst="wedgeRectCallout">
            <a:avLst>
              <a:gd name="adj1" fmla="val -39026"/>
              <a:gd name="adj2" fmla="val -257735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1"/>
            <a:r>
              <a:rPr lang="en-US" altLang="ja-JP" dirty="0" smtClean="0"/>
              <a:t>Input ltp-all.sh path in “Command” of Execute shell</a:t>
            </a:r>
            <a:endParaRPr lang="en-US" altLang="ja-JP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1B91-F214-4AE8-A6F5-F7E1EDC1D130}" type="slidenum">
              <a:rPr kumimoji="1" lang="ja-JP" altLang="en-US" smtClean="0"/>
              <a:pPr/>
              <a:t>34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09325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1835" y="1923362"/>
            <a:ext cx="2640330" cy="346392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sz="3600" dirty="0"/>
              <a:t>How to Customize </a:t>
            </a:r>
            <a:r>
              <a:rPr lang="en-US" altLang="ja-JP" sz="3600" dirty="0" smtClean="0"/>
              <a:t>?(</a:t>
            </a:r>
            <a:r>
              <a:rPr lang="en-US" altLang="ja-JP" sz="3600" dirty="0"/>
              <a:t>Linux Test Project</a:t>
            </a:r>
            <a:r>
              <a:rPr lang="en-US" altLang="ja-JP" sz="3600" dirty="0" smtClean="0"/>
              <a:t>)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Set </a:t>
            </a:r>
            <a:r>
              <a:rPr lang="en-US" altLang="ja-JP" dirty="0"/>
              <a:t>test suite Information by GUI</a:t>
            </a:r>
          </a:p>
          <a:p>
            <a:pPr lvl="1"/>
            <a:r>
              <a:rPr lang="en-US" altLang="ja-JP" dirty="0" smtClean="0"/>
              <a:t>You can see new test suite name in Functional Tab </a:t>
            </a:r>
          </a:p>
          <a:p>
            <a:pPr lvl="1"/>
            <a:endParaRPr lang="en-US" altLang="ja-JP" dirty="0" smtClean="0"/>
          </a:p>
          <a:p>
            <a:pPr lvl="1"/>
            <a:endParaRPr lang="en-US" altLang="ja-JP" dirty="0"/>
          </a:p>
          <a:p>
            <a:pPr lvl="1"/>
            <a:endParaRPr lang="en-US" altLang="ja-JP" dirty="0" smtClean="0"/>
          </a:p>
          <a:p>
            <a:pPr lvl="1"/>
            <a:endParaRPr lang="en-US" altLang="ja-JP" dirty="0"/>
          </a:p>
        </p:txBody>
      </p:sp>
      <p:sp>
        <p:nvSpPr>
          <p:cNvPr id="12" name="四角形吹き出し 11"/>
          <p:cNvSpPr/>
          <p:nvPr/>
        </p:nvSpPr>
        <p:spPr>
          <a:xfrm>
            <a:off x="6272411" y="4983212"/>
            <a:ext cx="1741039" cy="345306"/>
          </a:xfrm>
          <a:prstGeom prst="wedgeRectCallout">
            <a:avLst>
              <a:gd name="adj1" fmla="val -78030"/>
              <a:gd name="adj2" fmla="val -9312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1" algn="ctr"/>
            <a:r>
              <a:rPr lang="en-US" altLang="ja-JP" dirty="0" smtClean="0"/>
              <a:t>New test suite</a:t>
            </a:r>
            <a:endParaRPr lang="en-US" altLang="ja-JP" dirty="0"/>
          </a:p>
        </p:txBody>
      </p:sp>
      <p:sp>
        <p:nvSpPr>
          <p:cNvPr id="6" name="角丸四角形 5"/>
          <p:cNvSpPr/>
          <p:nvPr/>
        </p:nvSpPr>
        <p:spPr>
          <a:xfrm>
            <a:off x="669956" y="5486471"/>
            <a:ext cx="7955884" cy="89154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2800" dirty="0" smtClean="0"/>
              <a:t>Finish adding </a:t>
            </a:r>
            <a:r>
              <a:rPr lang="en-US" altLang="ja-JP" sz="2800" dirty="0"/>
              <a:t>n</a:t>
            </a:r>
            <a:r>
              <a:rPr lang="en-US" altLang="ja-JP" sz="2800" dirty="0" smtClean="0"/>
              <a:t>ew test suite as Linux Test Project !!!</a:t>
            </a:r>
            <a:endParaRPr kumimoji="1" lang="ja-JP" altLang="en-US" sz="2800" dirty="0"/>
          </a:p>
        </p:txBody>
      </p:sp>
      <p:sp>
        <p:nvSpPr>
          <p:cNvPr id="8" name="正方形/長方形 7"/>
          <p:cNvSpPr/>
          <p:nvPr/>
        </p:nvSpPr>
        <p:spPr>
          <a:xfrm>
            <a:off x="3346781" y="5006554"/>
            <a:ext cx="2450438" cy="203401"/>
          </a:xfrm>
          <a:prstGeom prst="rect">
            <a:avLst/>
          </a:prstGeom>
          <a:noFill/>
          <a:ln w="1905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1B91-F214-4AE8-A6F5-F7E1EDC1D130}" type="slidenum">
              <a:rPr kumimoji="1" lang="ja-JP" altLang="en-US" smtClean="0"/>
              <a:pPr/>
              <a:t>35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67439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75655" y="188640"/>
            <a:ext cx="7408836" cy="490066"/>
          </a:xfrm>
        </p:spPr>
        <p:txBody>
          <a:bodyPr>
            <a:normAutofit fontScale="90000"/>
          </a:bodyPr>
          <a:lstStyle/>
          <a:p>
            <a:r>
              <a:rPr lang="en-US" altLang="ja-JP" dirty="0"/>
              <a:t>Run </a:t>
            </a:r>
            <a:r>
              <a:rPr lang="en-US" altLang="ja-JP" dirty="0" smtClean="0"/>
              <a:t>new LTP on </a:t>
            </a:r>
            <a:r>
              <a:rPr lang="en-US" altLang="ja-JP" dirty="0"/>
              <a:t>Raspberry Pi2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Test </a:t>
            </a:r>
            <a:r>
              <a:rPr lang="en-US" altLang="ja-JP" dirty="0"/>
              <a:t>E</a:t>
            </a:r>
            <a:r>
              <a:rPr lang="en-US" altLang="ja-JP" dirty="0" smtClean="0"/>
              <a:t>nvironment</a:t>
            </a:r>
          </a:p>
          <a:p>
            <a:pPr marL="268288" lvl="1" indent="0">
              <a:buNone/>
            </a:pPr>
            <a:endParaRPr lang="en-US" altLang="ja-JP" dirty="0"/>
          </a:p>
          <a:p>
            <a:endParaRPr lang="en-US" altLang="ja-JP" dirty="0" smtClean="0"/>
          </a:p>
          <a:p>
            <a:pPr lvl="1"/>
            <a:endParaRPr lang="en-US" altLang="ja-JP" dirty="0"/>
          </a:p>
          <a:p>
            <a:pPr marL="0" indent="0">
              <a:buNone/>
            </a:pPr>
            <a:endParaRPr kumimoji="1" lang="ja-JP" altLang="en-US" dirty="0"/>
          </a:p>
        </p:txBody>
      </p:sp>
      <p:pic>
        <p:nvPicPr>
          <p:cNvPr id="1027" name="Picture 3" descr="C:\Users\BG58220\Downloads\business_tool_ca_00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4847" y="1859972"/>
            <a:ext cx="2510028" cy="1529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1239" y="1930541"/>
            <a:ext cx="1702887" cy="1088696"/>
          </a:xfrm>
          <a:prstGeom prst="rect">
            <a:avLst/>
          </a:prstGeom>
        </p:spPr>
      </p:pic>
      <p:pic>
        <p:nvPicPr>
          <p:cNvPr id="1029" name="Picture 5" descr="Raspberry Pi 2 Model B v1.1 top new (bg cut out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0730" y="2474889"/>
            <a:ext cx="1138865" cy="759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曲線コネクタ 9"/>
          <p:cNvCxnSpPr>
            <a:endCxn id="1029" idx="1"/>
          </p:cNvCxnSpPr>
          <p:nvPr/>
        </p:nvCxnSpPr>
        <p:spPr>
          <a:xfrm>
            <a:off x="3804875" y="2356338"/>
            <a:ext cx="2875855" cy="498173"/>
          </a:xfrm>
          <a:prstGeom prst="curvedConnector3">
            <a:avLst>
              <a:gd name="adj1" fmla="val 50000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正方形/長方形 11"/>
          <p:cNvSpPr/>
          <p:nvPr/>
        </p:nvSpPr>
        <p:spPr>
          <a:xfrm>
            <a:off x="168812" y="4187464"/>
            <a:ext cx="4547071" cy="131108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2000" dirty="0" smtClean="0"/>
              <a:t>Running Test Framework</a:t>
            </a:r>
            <a:r>
              <a:rPr lang="en-US" altLang="ja-JP" sz="2000" dirty="0" smtClean="0"/>
              <a:t> on Debian7.8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000" dirty="0" smtClean="0"/>
              <a:t>Show the test result </a:t>
            </a:r>
            <a:r>
              <a:rPr lang="en-US" altLang="ja-JP" sz="2000" dirty="0"/>
              <a:t>by web </a:t>
            </a:r>
            <a:r>
              <a:rPr lang="en-US" altLang="ja-JP" sz="2000" dirty="0" smtClean="0"/>
              <a:t>browser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000" dirty="0" smtClean="0"/>
              <a:t>Adding the SDK Raspberry pi2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000" dirty="0" smtClean="0"/>
              <a:t>Adding the LTP-20150420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4874456" y="4187463"/>
            <a:ext cx="4178104" cy="131108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Ins="36000"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000" dirty="0"/>
              <a:t>Running poky 1.8 </a:t>
            </a:r>
            <a:r>
              <a:rPr lang="en-US" altLang="ja-JP" sz="2000" dirty="0" smtClean="0"/>
              <a:t>from </a:t>
            </a:r>
            <a:r>
              <a:rPr lang="en-US" altLang="ja-JP" sz="2000" dirty="0" err="1"/>
              <a:t>Yocto</a:t>
            </a:r>
            <a:r>
              <a:rPr lang="en-US" altLang="ja-JP" sz="2000" dirty="0"/>
              <a:t> </a:t>
            </a:r>
            <a:r>
              <a:rPr lang="en-US" altLang="ja-JP" sz="2000" dirty="0" smtClean="0"/>
              <a:t>project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000" dirty="0" smtClean="0"/>
              <a:t>Kernel version: 3.18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kumimoji="1" lang="en-US" altLang="ja-JP" sz="2000" dirty="0" smtClean="0"/>
          </a:p>
        </p:txBody>
      </p:sp>
      <p:sp>
        <p:nvSpPr>
          <p:cNvPr id="14" name="四角形吹き出し 13"/>
          <p:cNvSpPr/>
          <p:nvPr/>
        </p:nvSpPr>
        <p:spPr>
          <a:xfrm>
            <a:off x="5506701" y="1570110"/>
            <a:ext cx="2312894" cy="645459"/>
          </a:xfrm>
          <a:prstGeom prst="wedgeRectCallout">
            <a:avLst>
              <a:gd name="adj1" fmla="val -61822"/>
              <a:gd name="adj2" fmla="val 96705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latin typeface="+mj-lt"/>
                <a:ea typeface="Gungsuh" panose="02030600000101010101" pitchFamily="18" charset="-127"/>
              </a:rPr>
              <a:t>To Connect </a:t>
            </a:r>
            <a:endParaRPr lang="en-US" altLang="ja-JP" dirty="0">
              <a:latin typeface="+mj-lt"/>
              <a:ea typeface="Gungsuh" panose="02030600000101010101" pitchFamily="18" charset="-127"/>
            </a:endParaRPr>
          </a:p>
          <a:p>
            <a:pPr algn="ctr"/>
            <a:r>
              <a:rPr lang="en-US" altLang="ja-JP" dirty="0">
                <a:latin typeface="+mj-lt"/>
                <a:ea typeface="Gungsuh" panose="02030600000101010101" pitchFamily="18" charset="-127"/>
              </a:rPr>
              <a:t>w</a:t>
            </a:r>
            <a:r>
              <a:rPr lang="en-US" altLang="ja-JP" dirty="0" smtClean="0">
                <a:latin typeface="+mj-lt"/>
                <a:ea typeface="Gungsuh" panose="02030600000101010101" pitchFamily="18" charset="-127"/>
              </a:rPr>
              <a:t>ith Ethernet</a:t>
            </a:r>
            <a:endParaRPr lang="ja-JP" altLang="en-US" dirty="0">
              <a:latin typeface="+mj-lt"/>
              <a:ea typeface="Gungsuh" panose="02030600000101010101" pitchFamily="18" charset="-127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1B91-F214-4AE8-A6F5-F7E1EDC1D130}" type="slidenum">
              <a:rPr kumimoji="1" lang="ja-JP" altLang="en-US" smtClean="0"/>
              <a:pPr/>
              <a:t>36</a:t>
            </a:fld>
            <a:endParaRPr kumimoji="1" lang="ja-JP" altLang="en-US" dirty="0"/>
          </a:p>
        </p:txBody>
      </p:sp>
      <p:sp>
        <p:nvSpPr>
          <p:cNvPr id="6" name="正方形/長方形 5"/>
          <p:cNvSpPr/>
          <p:nvPr/>
        </p:nvSpPr>
        <p:spPr>
          <a:xfrm>
            <a:off x="1351239" y="3671668"/>
            <a:ext cx="2453636" cy="29542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2400" dirty="0" smtClean="0"/>
              <a:t>PC</a:t>
            </a:r>
            <a:endParaRPr lang="en-US" altLang="ja-JP" sz="2400" dirty="0"/>
          </a:p>
        </p:txBody>
      </p:sp>
      <p:sp>
        <p:nvSpPr>
          <p:cNvPr id="16" name="正方形/長方形 15"/>
          <p:cNvSpPr/>
          <p:nvPr/>
        </p:nvSpPr>
        <p:spPr>
          <a:xfrm>
            <a:off x="6084990" y="3676357"/>
            <a:ext cx="2453636" cy="29542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2400" dirty="0"/>
              <a:t>Raspberry Pi2</a:t>
            </a:r>
          </a:p>
        </p:txBody>
      </p:sp>
    </p:spTree>
    <p:extLst>
      <p:ext uri="{BB962C8B-B14F-4D97-AF65-F5344CB8AC3E}">
        <p14:creationId xmlns:p14="http://schemas.microsoft.com/office/powerpoint/2010/main" val="715451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sz="3600" dirty="0"/>
              <a:t>Run new LTP on Raspberry Pi2 (Cont’d</a:t>
            </a:r>
            <a:r>
              <a:rPr lang="en-US" altLang="ja-JP" sz="3600" dirty="0" smtClean="0"/>
              <a:t>)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79512" y="908720"/>
            <a:ext cx="8708994" cy="5400600"/>
          </a:xfrm>
        </p:spPr>
        <p:txBody>
          <a:bodyPr/>
          <a:lstStyle/>
          <a:p>
            <a:r>
              <a:rPr lang="en-US" altLang="ja-JP" dirty="0" smtClean="0"/>
              <a:t>To select LTP-20150420 </a:t>
            </a:r>
          </a:p>
          <a:p>
            <a:pPr lvl="1"/>
            <a:r>
              <a:rPr lang="en-US" altLang="ja-JP" dirty="0" smtClean="0"/>
              <a:t>To c</a:t>
            </a:r>
            <a:r>
              <a:rPr kumimoji="1" lang="en-US" altLang="ja-JP" dirty="0" smtClean="0"/>
              <a:t>hoose </a:t>
            </a:r>
            <a:br>
              <a:rPr kumimoji="1" lang="en-US" altLang="ja-JP" dirty="0" smtClean="0"/>
            </a:br>
            <a:r>
              <a:rPr kumimoji="1" lang="en-US" altLang="ja-JP" dirty="0" smtClean="0"/>
              <a:t>Funcfional.LTP</a:t>
            </a:r>
            <a:r>
              <a:rPr lang="en-US" altLang="ja-JP" dirty="0" smtClean="0"/>
              <a:t>.all</a:t>
            </a:r>
            <a:endParaRPr kumimoji="1" lang="ja-JP" altLang="en-US" dirty="0"/>
          </a:p>
        </p:txBody>
      </p:sp>
      <p:pic>
        <p:nvPicPr>
          <p:cNvPr id="6" name="図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017" y="2410421"/>
            <a:ext cx="2640330" cy="346392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正方形/長方形 6"/>
          <p:cNvSpPr/>
          <p:nvPr/>
        </p:nvSpPr>
        <p:spPr>
          <a:xfrm>
            <a:off x="569963" y="5493613"/>
            <a:ext cx="2545384" cy="203401"/>
          </a:xfrm>
          <a:prstGeom prst="rect">
            <a:avLst/>
          </a:prstGeom>
          <a:noFill/>
          <a:ln w="1905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" name="四角形吹き出し 4"/>
          <p:cNvSpPr/>
          <p:nvPr/>
        </p:nvSpPr>
        <p:spPr>
          <a:xfrm>
            <a:off x="652990" y="5900393"/>
            <a:ext cx="2722222" cy="345306"/>
          </a:xfrm>
          <a:prstGeom prst="wedgeRectCallout">
            <a:avLst>
              <a:gd name="adj1" fmla="val -47175"/>
              <a:gd name="adj2" fmla="val -106668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1"/>
            <a:r>
              <a:rPr lang="en-US" altLang="ja-JP" dirty="0" smtClean="0"/>
              <a:t>Chose “Functional.LTP.all” </a:t>
            </a:r>
            <a:endParaRPr lang="en-US" altLang="ja-JP" dirty="0"/>
          </a:p>
        </p:txBody>
      </p:sp>
      <p:sp>
        <p:nvSpPr>
          <p:cNvPr id="8" name="コンテンツ プレースホルダー 2"/>
          <p:cNvSpPr txBox="1">
            <a:spLocks/>
          </p:cNvSpPr>
          <p:nvPr/>
        </p:nvSpPr>
        <p:spPr>
          <a:xfrm>
            <a:off x="4101353" y="913203"/>
            <a:ext cx="4852147" cy="54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0975" indent="-180975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8163" indent="-269875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9138" indent="-180975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93763" indent="-174625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63638" indent="-174625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ja-JP" dirty="0" smtClean="0"/>
          </a:p>
          <a:p>
            <a:pPr lvl="1"/>
            <a:r>
              <a:rPr lang="en-US" altLang="ja-JP" dirty="0" smtClean="0"/>
              <a:t>To choose “Run Test Now”</a:t>
            </a:r>
          </a:p>
          <a:p>
            <a:endParaRPr lang="ja-JP" altLang="en-US" dirty="0"/>
          </a:p>
        </p:txBody>
      </p:sp>
      <p:pic>
        <p:nvPicPr>
          <p:cNvPr id="2051" name="Picture 3" descr="C:\Users\BG58220\Desktop\実行画面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6380" y="2246977"/>
            <a:ext cx="4562092" cy="3519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四角形吹き出し 10"/>
          <p:cNvSpPr/>
          <p:nvPr/>
        </p:nvSpPr>
        <p:spPr>
          <a:xfrm>
            <a:off x="5166315" y="2915904"/>
            <a:ext cx="2722222" cy="345306"/>
          </a:xfrm>
          <a:prstGeom prst="wedgeRectCallout">
            <a:avLst>
              <a:gd name="adj1" fmla="val -50880"/>
              <a:gd name="adj2" fmla="val 82203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1"/>
            <a:r>
              <a:rPr lang="en-US" altLang="ja-JP" dirty="0" smtClean="0"/>
              <a:t>Chose “Run Test Now” </a:t>
            </a:r>
            <a:endParaRPr lang="en-US" altLang="ja-JP" dirty="0"/>
          </a:p>
        </p:txBody>
      </p:sp>
      <p:sp>
        <p:nvSpPr>
          <p:cNvPr id="12" name="正方形/長方形 11"/>
          <p:cNvSpPr/>
          <p:nvPr/>
        </p:nvSpPr>
        <p:spPr>
          <a:xfrm>
            <a:off x="4346346" y="3252710"/>
            <a:ext cx="819969" cy="203401"/>
          </a:xfrm>
          <a:prstGeom prst="rect">
            <a:avLst/>
          </a:prstGeom>
          <a:noFill/>
          <a:ln w="1905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1B91-F214-4AE8-A6F5-F7E1EDC1D130}" type="slidenum">
              <a:rPr kumimoji="1" lang="ja-JP" altLang="en-US" smtClean="0"/>
              <a:pPr/>
              <a:t>37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37978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sz="3600" dirty="0"/>
              <a:t>Run new LTP on Raspberry Pi2 </a:t>
            </a:r>
            <a:r>
              <a:rPr lang="en-US" altLang="ja-JP" sz="3600" dirty="0" smtClean="0"/>
              <a:t>(</a:t>
            </a:r>
            <a:r>
              <a:rPr lang="en-US" altLang="ja-JP" sz="3600" dirty="0"/>
              <a:t>Cont’d)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To Run LTP-20150420 </a:t>
            </a:r>
          </a:p>
        </p:txBody>
      </p:sp>
      <p:pic>
        <p:nvPicPr>
          <p:cNvPr id="3074" name="Picture 2" descr="C:\Users\BG58220\Desktop\実行画面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1023" y="1988908"/>
            <a:ext cx="4592638" cy="3033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四角形吹き出し 4"/>
          <p:cNvSpPr/>
          <p:nvPr/>
        </p:nvSpPr>
        <p:spPr>
          <a:xfrm>
            <a:off x="5263552" y="2316480"/>
            <a:ext cx="2491786" cy="579121"/>
          </a:xfrm>
          <a:prstGeom prst="wedgeRectCallout">
            <a:avLst>
              <a:gd name="adj1" fmla="val -55456"/>
              <a:gd name="adj2" fmla="val 106595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1"/>
            <a:r>
              <a:rPr lang="en-US" altLang="ja-JP" dirty="0"/>
              <a:t>C</a:t>
            </a:r>
            <a:r>
              <a:rPr lang="en-US" altLang="ja-JP" dirty="0" smtClean="0"/>
              <a:t>hose “raspberrypi2” </a:t>
            </a:r>
            <a:br>
              <a:rPr lang="en-US" altLang="ja-JP" dirty="0" smtClean="0"/>
            </a:br>
            <a:r>
              <a:rPr lang="en-US" altLang="ja-JP" dirty="0" smtClean="0">
                <a:solidFill>
                  <a:schemeClr val="tx1"/>
                </a:solidFill>
              </a:rPr>
              <a:t>in </a:t>
            </a:r>
            <a:r>
              <a:rPr lang="en-US" altLang="ja-JP" dirty="0">
                <a:solidFill>
                  <a:schemeClr val="tx1"/>
                </a:solidFill>
              </a:rPr>
              <a:t>the pulldown</a:t>
            </a:r>
            <a:r>
              <a:rPr lang="en-US" altLang="ja-JP" dirty="0" smtClean="0"/>
              <a:t> </a:t>
            </a:r>
            <a:endParaRPr lang="en-US" altLang="ja-JP" dirty="0"/>
          </a:p>
        </p:txBody>
      </p:sp>
      <p:sp>
        <p:nvSpPr>
          <p:cNvPr id="6" name="正方形/長方形 5"/>
          <p:cNvSpPr/>
          <p:nvPr/>
        </p:nvSpPr>
        <p:spPr>
          <a:xfrm>
            <a:off x="4613722" y="2599254"/>
            <a:ext cx="600119" cy="620060"/>
          </a:xfrm>
          <a:prstGeom prst="rect">
            <a:avLst/>
          </a:prstGeom>
          <a:noFill/>
          <a:ln w="1905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" name="正方形/長方形 7"/>
          <p:cNvSpPr/>
          <p:nvPr/>
        </p:nvSpPr>
        <p:spPr>
          <a:xfrm>
            <a:off x="4166004" y="3490028"/>
            <a:ext cx="543576" cy="233551"/>
          </a:xfrm>
          <a:prstGeom prst="rect">
            <a:avLst/>
          </a:prstGeom>
          <a:noFill/>
          <a:ln w="1905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" name="四角形吹き出し 6"/>
          <p:cNvSpPr/>
          <p:nvPr/>
        </p:nvSpPr>
        <p:spPr>
          <a:xfrm>
            <a:off x="4451875" y="3811036"/>
            <a:ext cx="2200804" cy="385367"/>
          </a:xfrm>
          <a:prstGeom prst="wedgeRectCallout">
            <a:avLst>
              <a:gd name="adj1" fmla="val -39806"/>
              <a:gd name="adj2" fmla="val -97536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1"/>
            <a:r>
              <a:rPr lang="en-US" altLang="ja-JP" dirty="0" smtClean="0"/>
              <a:t>Click and Run the test   </a:t>
            </a:r>
            <a:endParaRPr lang="en-US" altLang="ja-JP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1B91-F214-4AE8-A6F5-F7E1EDC1D130}" type="slidenum">
              <a:rPr kumimoji="1" lang="ja-JP" altLang="en-US" smtClean="0"/>
              <a:pPr/>
              <a:t>38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77089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75655" y="188640"/>
            <a:ext cx="7529166" cy="490066"/>
          </a:xfrm>
        </p:spPr>
        <p:txBody>
          <a:bodyPr>
            <a:noAutofit/>
          </a:bodyPr>
          <a:lstStyle/>
          <a:p>
            <a:r>
              <a:rPr lang="en-US" altLang="ja-JP" sz="3600" dirty="0"/>
              <a:t> Run new LTP on Raspberry Pi2 (Cont’d)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2800" dirty="0" smtClean="0"/>
              <a:t>We can Show the log with Console output </a:t>
            </a:r>
            <a:r>
              <a:rPr lang="en-US" altLang="ja-JP" sz="2800" dirty="0"/>
              <a:t>at run time</a:t>
            </a:r>
            <a:r>
              <a:rPr kumimoji="1" lang="en-US" altLang="ja-JP" sz="2800" dirty="0" smtClean="0"/>
              <a:t> </a:t>
            </a:r>
            <a:endParaRPr kumimoji="1" lang="ja-JP" altLang="en-US" sz="28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966" y="1652275"/>
            <a:ext cx="8811855" cy="4467849"/>
          </a:xfrm>
          <a:prstGeom prst="rect">
            <a:avLst/>
          </a:prstGeom>
        </p:spPr>
      </p:pic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1B91-F214-4AE8-A6F5-F7E1EDC1D130}" type="slidenum">
              <a:rPr kumimoji="1" lang="ja-JP" altLang="en-US" smtClean="0"/>
              <a:pPr/>
              <a:t>39</a:t>
            </a:fld>
            <a:endParaRPr kumimoji="1"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2983846" y="2253127"/>
            <a:ext cx="4248804" cy="3866997"/>
          </a:xfrm>
          <a:prstGeom prst="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endParaRPr kumimoji="1" lang="en-US" altLang="ja-JP" dirty="0" smtClean="0"/>
          </a:p>
        </p:txBody>
      </p:sp>
      <p:sp>
        <p:nvSpPr>
          <p:cNvPr id="8" name="四角形吹き出し 7"/>
          <p:cNvSpPr/>
          <p:nvPr/>
        </p:nvSpPr>
        <p:spPr>
          <a:xfrm>
            <a:off x="7404100" y="2357125"/>
            <a:ext cx="1314450" cy="462275"/>
          </a:xfrm>
          <a:prstGeom prst="wedgeRectCallout">
            <a:avLst>
              <a:gd name="adj1" fmla="val -67283"/>
              <a:gd name="adj2" fmla="val 8035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Test Log</a:t>
            </a:r>
            <a:endParaRPr kumimoji="1" lang="ja-JP" altLang="en-US" dirty="0"/>
          </a:p>
        </p:txBody>
      </p:sp>
      <p:sp>
        <p:nvSpPr>
          <p:cNvPr id="9" name="四角形吹き出し 8"/>
          <p:cNvSpPr/>
          <p:nvPr/>
        </p:nvSpPr>
        <p:spPr>
          <a:xfrm>
            <a:off x="886266" y="1954149"/>
            <a:ext cx="2504048" cy="395942"/>
          </a:xfrm>
          <a:prstGeom prst="wedgeRectCallout">
            <a:avLst>
              <a:gd name="adj1" fmla="val -39133"/>
              <a:gd name="adj2" fmla="val 100594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Select “Console Output”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42779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LTSI  Test  Environment(Overview)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The </a:t>
            </a:r>
            <a:r>
              <a:rPr lang="en-US" altLang="ja-JP" dirty="0"/>
              <a:t>main page of GUI of LTSI Test Environment</a:t>
            </a:r>
            <a:endParaRPr kumimoji="1" lang="ja-JP" altLang="en-US" dirty="0"/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949" y="1478776"/>
            <a:ext cx="8675778" cy="4261976"/>
          </a:xfrm>
          <a:prstGeom prst="rect">
            <a:avLst/>
          </a:prstGeom>
        </p:spPr>
      </p:pic>
      <p:sp>
        <p:nvSpPr>
          <p:cNvPr id="13" name="正方形/長方形 12"/>
          <p:cNvSpPr/>
          <p:nvPr/>
        </p:nvSpPr>
        <p:spPr>
          <a:xfrm>
            <a:off x="327660" y="3726180"/>
            <a:ext cx="1543343" cy="1569720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4" name="正方形/長方形 13"/>
          <p:cNvSpPr/>
          <p:nvPr/>
        </p:nvSpPr>
        <p:spPr>
          <a:xfrm>
            <a:off x="1973580" y="2545080"/>
            <a:ext cx="6928425" cy="3195672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5" name="四角形吹き出し 14"/>
          <p:cNvSpPr/>
          <p:nvPr/>
        </p:nvSpPr>
        <p:spPr>
          <a:xfrm>
            <a:off x="327660" y="5516880"/>
            <a:ext cx="1645920" cy="453886"/>
          </a:xfrm>
          <a:prstGeom prst="wedgeRectCallout">
            <a:avLst>
              <a:gd name="adj1" fmla="val -21296"/>
              <a:gd name="adj2" fmla="val -81944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Target Boards</a:t>
            </a:r>
            <a:endParaRPr kumimoji="1" lang="ja-JP" altLang="en-US" dirty="0"/>
          </a:p>
        </p:txBody>
      </p:sp>
      <p:sp>
        <p:nvSpPr>
          <p:cNvPr id="16" name="四角形吹き出し 15"/>
          <p:cNvSpPr/>
          <p:nvPr/>
        </p:nvSpPr>
        <p:spPr>
          <a:xfrm>
            <a:off x="5121410" y="2372752"/>
            <a:ext cx="1431019" cy="568568"/>
          </a:xfrm>
          <a:prstGeom prst="wedgeRectCallout">
            <a:avLst>
              <a:gd name="adj1" fmla="val -115493"/>
              <a:gd name="adj2" fmla="val 44898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History of Test Results</a:t>
            </a:r>
          </a:p>
        </p:txBody>
      </p:sp>
      <p:sp>
        <p:nvSpPr>
          <p:cNvPr id="9" name="四角形吹き出し 8"/>
          <p:cNvSpPr/>
          <p:nvPr/>
        </p:nvSpPr>
        <p:spPr>
          <a:xfrm>
            <a:off x="2748801" y="5845613"/>
            <a:ext cx="1431019" cy="608183"/>
          </a:xfrm>
          <a:prstGeom prst="wedgeRectCallout">
            <a:avLst>
              <a:gd name="adj1" fmla="val -42999"/>
              <a:gd name="adj2" fmla="val -74243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List of </a:t>
            </a:r>
          </a:p>
          <a:p>
            <a:pPr algn="ctr"/>
            <a:r>
              <a:rPr lang="en-US" altLang="ja-JP" dirty="0" smtClean="0"/>
              <a:t>Test name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1B91-F214-4AE8-A6F5-F7E1EDC1D130}" type="slidenum">
              <a:rPr kumimoji="1" lang="ja-JP" altLang="en-US" smtClean="0"/>
              <a:pPr/>
              <a:t>4</a:t>
            </a:fld>
            <a:endParaRPr kumimoji="1" lang="ja-JP" altLang="en-US" dirty="0"/>
          </a:p>
        </p:txBody>
      </p:sp>
      <p:sp>
        <p:nvSpPr>
          <p:cNvPr id="6" name="正方形/長方形 5"/>
          <p:cNvSpPr/>
          <p:nvPr/>
        </p:nvSpPr>
        <p:spPr>
          <a:xfrm>
            <a:off x="2051017" y="3207434"/>
            <a:ext cx="1395568" cy="2533318"/>
          </a:xfrm>
          <a:prstGeom prst="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9769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Z:\RS基盤\SECRET\home\ibe\LTSI Test Project研報\PPT画像\実行画面4-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388" y="1602166"/>
            <a:ext cx="3648075" cy="2332722"/>
          </a:xfrm>
          <a:prstGeom prst="rect">
            <a:avLst/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sz="3600" dirty="0"/>
              <a:t>Run new LTP on Raspberry </a:t>
            </a:r>
            <a:r>
              <a:rPr lang="en-US" altLang="ja-JP" sz="3600" dirty="0" smtClean="0"/>
              <a:t>Pi2 (Cont’d</a:t>
            </a:r>
            <a:r>
              <a:rPr lang="en-US" altLang="ja-JP" sz="3600" dirty="0"/>
              <a:t>)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To Show Test Results </a:t>
            </a:r>
          </a:p>
        </p:txBody>
      </p:sp>
      <p:pic>
        <p:nvPicPr>
          <p:cNvPr id="1031" name="Picture 7" descr="C:\Users\BG58220\Desktop\実行結果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823" y="1602166"/>
            <a:ext cx="4728080" cy="2332722"/>
          </a:xfrm>
          <a:prstGeom prst="rect">
            <a:avLst/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四角形吹き出し 12"/>
          <p:cNvSpPr/>
          <p:nvPr/>
        </p:nvSpPr>
        <p:spPr>
          <a:xfrm>
            <a:off x="1182212" y="2499270"/>
            <a:ext cx="2479618" cy="298000"/>
          </a:xfrm>
          <a:prstGeom prst="wedgeRectCallout">
            <a:avLst>
              <a:gd name="adj1" fmla="val -41438"/>
              <a:gd name="adj2" fmla="val 153419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1"/>
            <a:r>
              <a:rPr lang="en-US" altLang="ja-JP" dirty="0" smtClean="0"/>
              <a:t>Test Results is SUCCESS !</a:t>
            </a:r>
            <a:endParaRPr lang="en-US" altLang="ja-JP" dirty="0"/>
          </a:p>
        </p:txBody>
      </p:sp>
      <p:sp>
        <p:nvSpPr>
          <p:cNvPr id="14" name="正方形/長方形 13"/>
          <p:cNvSpPr/>
          <p:nvPr/>
        </p:nvSpPr>
        <p:spPr>
          <a:xfrm>
            <a:off x="480188" y="3163797"/>
            <a:ext cx="1656082" cy="15967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" name="正方形/長方形 5"/>
          <p:cNvSpPr/>
          <p:nvPr/>
        </p:nvSpPr>
        <p:spPr>
          <a:xfrm>
            <a:off x="7149763" y="1602166"/>
            <a:ext cx="1790700" cy="269875"/>
          </a:xfrm>
          <a:prstGeom prst="rect">
            <a:avLst/>
          </a:prstGeom>
          <a:ln w="12700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Console output</a:t>
            </a:r>
            <a:endParaRPr kumimoji="1" lang="ja-JP" altLang="en-US" dirty="0"/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1B91-F214-4AE8-A6F5-F7E1EDC1D130}" type="slidenum">
              <a:rPr kumimoji="1" lang="ja-JP" altLang="en-US" smtClean="0"/>
              <a:pPr/>
              <a:t>40</a:t>
            </a:fld>
            <a:endParaRPr kumimoji="1" lang="ja-JP" altLang="en-US" dirty="0"/>
          </a:p>
        </p:txBody>
      </p:sp>
      <p:sp>
        <p:nvSpPr>
          <p:cNvPr id="17" name="正方形/長方形 16"/>
          <p:cNvSpPr/>
          <p:nvPr/>
        </p:nvSpPr>
        <p:spPr>
          <a:xfrm>
            <a:off x="3314548" y="1595132"/>
            <a:ext cx="1790700" cy="23493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Test History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5289167" y="3158926"/>
            <a:ext cx="1860596" cy="77596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2" name="四角形吹き出し 11"/>
          <p:cNvSpPr/>
          <p:nvPr/>
        </p:nvSpPr>
        <p:spPr>
          <a:xfrm>
            <a:off x="6423601" y="2706211"/>
            <a:ext cx="2516862" cy="331541"/>
          </a:xfrm>
          <a:prstGeom prst="wedgeRectCallout">
            <a:avLst>
              <a:gd name="adj1" fmla="val -59751"/>
              <a:gd name="adj2" fmla="val 8764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1"/>
            <a:r>
              <a:rPr lang="en-US" altLang="ja-JP" dirty="0"/>
              <a:t>Complete </a:t>
            </a:r>
            <a:r>
              <a:rPr lang="en-US" altLang="ja-JP" dirty="0" smtClean="0"/>
              <a:t>Running Test !  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814676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Comparison result of running </a:t>
            </a:r>
            <a:r>
              <a:rPr lang="en-US" altLang="ja-JP" dirty="0" smtClean="0"/>
              <a:t>LTP</a:t>
            </a:r>
            <a:endParaRPr lang="en-US" altLang="ja-JP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79512" y="908719"/>
            <a:ext cx="8856984" cy="5752333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For using OSS test suite effectively, we would like to </a:t>
            </a:r>
            <a:r>
              <a:rPr lang="en-US" altLang="ja-JP" dirty="0"/>
              <a:t>find out the proper categorization to choose test </a:t>
            </a:r>
            <a:r>
              <a:rPr lang="en-US" altLang="ja-JP" dirty="0" smtClean="0"/>
              <a:t>case.</a:t>
            </a:r>
          </a:p>
          <a:p>
            <a:r>
              <a:rPr lang="en-US" altLang="ja-JP" dirty="0" smtClean="0"/>
              <a:t>We ran LTP for each cases and compared the results from the below perspectives.</a:t>
            </a:r>
            <a:endParaRPr lang="en-US" altLang="ja-JP" dirty="0"/>
          </a:p>
          <a:p>
            <a:pPr lvl="1"/>
            <a:r>
              <a:rPr lang="en-US" altLang="ja-JP" dirty="0" smtClean="0"/>
              <a:t>Hardware difference: </a:t>
            </a:r>
            <a:r>
              <a:rPr lang="en-US" altLang="ja-JP" dirty="0"/>
              <a:t>Minnow board vs Raspberry Pi2</a:t>
            </a:r>
          </a:p>
          <a:p>
            <a:pPr lvl="1"/>
            <a:r>
              <a:rPr lang="en-US" altLang="ja-JP" dirty="0"/>
              <a:t>Kernel </a:t>
            </a:r>
            <a:r>
              <a:rPr lang="en-US" altLang="ja-JP" dirty="0" smtClean="0"/>
              <a:t>difference: </a:t>
            </a:r>
            <a:r>
              <a:rPr lang="en-US" altLang="ja-JP" dirty="0"/>
              <a:t>3.18 vs 4.1</a:t>
            </a:r>
          </a:p>
          <a:p>
            <a:pPr lvl="1"/>
            <a:r>
              <a:rPr lang="en-US" altLang="ja-JP" dirty="0" err="1" smtClean="0"/>
              <a:t>Userland</a:t>
            </a:r>
            <a:r>
              <a:rPr lang="en-US" altLang="ja-JP" dirty="0" smtClean="0"/>
              <a:t> difference: </a:t>
            </a:r>
            <a:r>
              <a:rPr lang="en-US" altLang="ja-JP" dirty="0"/>
              <a:t>minimal vs  with </a:t>
            </a:r>
            <a:r>
              <a:rPr lang="en-US" altLang="ja-JP" dirty="0" smtClean="0"/>
              <a:t>GUI</a:t>
            </a:r>
          </a:p>
          <a:p>
            <a:pPr lvl="2"/>
            <a:r>
              <a:rPr lang="en-US" altLang="ja-JP" dirty="0" smtClean="0"/>
              <a:t>core-image-minimal vs core-image-</a:t>
            </a:r>
            <a:r>
              <a:rPr lang="en-US" altLang="ja-JP" dirty="0" err="1" smtClean="0"/>
              <a:t>sato</a:t>
            </a:r>
            <a:r>
              <a:rPr lang="en-US" altLang="ja-JP" dirty="0" smtClean="0"/>
              <a:t> (on </a:t>
            </a:r>
            <a:r>
              <a:rPr lang="en-US" altLang="ja-JP" dirty="0" err="1" smtClean="0"/>
              <a:t>Yocto</a:t>
            </a:r>
            <a:r>
              <a:rPr lang="en-US" altLang="ja-JP" dirty="0" smtClean="0"/>
              <a:t> Project)</a:t>
            </a:r>
            <a:endParaRPr lang="en-US" altLang="ja-JP" dirty="0"/>
          </a:p>
          <a:p>
            <a:pPr lvl="1"/>
            <a:r>
              <a:rPr lang="en-US" altLang="ja-JP" dirty="0" smtClean="0"/>
              <a:t>Bit architecture difference: 32bit </a:t>
            </a:r>
            <a:r>
              <a:rPr lang="en-US" altLang="ja-JP" dirty="0"/>
              <a:t>vs </a:t>
            </a:r>
            <a:r>
              <a:rPr lang="en-US" altLang="ja-JP" dirty="0" smtClean="0"/>
              <a:t>64bit</a:t>
            </a:r>
            <a:endParaRPr lang="en-US" altLang="ja-JP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1B91-F214-4AE8-A6F5-F7E1EDC1D130}" type="slidenum">
              <a:rPr kumimoji="1" lang="ja-JP" altLang="en-US" smtClean="0"/>
              <a:pPr/>
              <a:t>41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73971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en-US" altLang="ja-JP" sz="3600" dirty="0" smtClean="0"/>
              <a:t>Result summary</a:t>
            </a:r>
            <a:endParaRPr kumimoji="1" lang="ja-JP" altLang="en-US" sz="3600" dirty="0"/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1B91-F214-4AE8-A6F5-F7E1EDC1D130}" type="slidenum">
              <a:rPr kumimoji="1" lang="ja-JP" altLang="en-US" smtClean="0"/>
              <a:pPr/>
              <a:t>42</a:t>
            </a:fld>
            <a:endParaRPr kumimoji="1" lang="ja-JP" altLang="en-US" dirty="0"/>
          </a:p>
        </p:txBody>
      </p:sp>
      <p:sp>
        <p:nvSpPr>
          <p:cNvPr id="16" name="コンテンツ プレースホルダー 2"/>
          <p:cNvSpPr txBox="1">
            <a:spLocks/>
          </p:cNvSpPr>
          <p:nvPr/>
        </p:nvSpPr>
        <p:spPr>
          <a:xfrm>
            <a:off x="413857" y="4958087"/>
            <a:ext cx="7985085" cy="15943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0975" indent="-180975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8163" indent="-269875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9138" indent="-180975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93763" indent="-174625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63638" indent="-174625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200" dirty="0">
                <a:solidFill>
                  <a:srgbClr val="3366FF"/>
                </a:solidFill>
              </a:rPr>
              <a:t>TPASS</a:t>
            </a:r>
            <a:r>
              <a:rPr lang="en-US" altLang="ja-JP" sz="1200" dirty="0"/>
              <a:t> - Indicates that the test case had the expected result and </a:t>
            </a:r>
            <a:r>
              <a:rPr lang="en-US" altLang="ja-JP" sz="1200" dirty="0" smtClean="0"/>
              <a:t>passed</a:t>
            </a:r>
          </a:p>
          <a:p>
            <a:r>
              <a:rPr lang="en-US" altLang="ja-JP" sz="1200" dirty="0" smtClean="0">
                <a:solidFill>
                  <a:srgbClr val="3366FF"/>
                </a:solidFill>
              </a:rPr>
              <a:t>TWARN</a:t>
            </a:r>
            <a:r>
              <a:rPr lang="en-US" altLang="ja-JP" sz="1200" dirty="0" smtClean="0"/>
              <a:t> </a:t>
            </a:r>
            <a:r>
              <a:rPr lang="en-US" altLang="ja-JP" sz="1200" dirty="0"/>
              <a:t>- Indicates that the test case experienced an unexpected or undesirable event that should not affect the test itself such as being unable to cleanup resources after the test finished.</a:t>
            </a:r>
            <a:endParaRPr lang="ja-JP" altLang="ja-JP" sz="1200" dirty="0"/>
          </a:p>
          <a:p>
            <a:r>
              <a:rPr lang="en-US" altLang="ja-JP" sz="1200" dirty="0">
                <a:solidFill>
                  <a:srgbClr val="3366FF"/>
                </a:solidFill>
              </a:rPr>
              <a:t>TCONF</a:t>
            </a:r>
            <a:r>
              <a:rPr lang="en-US" altLang="ja-JP" sz="1200" dirty="0"/>
              <a:t> - Indicates that the test case was not written to run </a:t>
            </a:r>
            <a:r>
              <a:rPr lang="en-US" altLang="ja-JP" sz="1200" dirty="0" smtClean="0"/>
              <a:t>on </a:t>
            </a:r>
            <a:r>
              <a:rPr lang="en-US" altLang="ja-JP" sz="1200" dirty="0"/>
              <a:t>the current </a:t>
            </a:r>
            <a:r>
              <a:rPr lang="en-US" altLang="ja-JP" sz="1200" dirty="0" smtClean="0"/>
              <a:t>hardware </a:t>
            </a:r>
            <a:r>
              <a:rPr lang="en-US" altLang="ja-JP" sz="1200" dirty="0"/>
              <a:t>or software configuration  </a:t>
            </a:r>
            <a:r>
              <a:rPr lang="en-US" altLang="ja-JP" sz="1200" dirty="0" smtClean="0"/>
              <a:t>such </a:t>
            </a:r>
            <a:r>
              <a:rPr lang="en-US" altLang="ja-JP" sz="1200" dirty="0"/>
              <a:t>as machine type, or, kernel version</a:t>
            </a:r>
            <a:r>
              <a:rPr lang="en-US" altLang="ja-JP" sz="1200" dirty="0" smtClean="0"/>
              <a:t>.</a:t>
            </a:r>
          </a:p>
          <a:p>
            <a:r>
              <a:rPr lang="en-US" altLang="ja-JP" sz="1200" dirty="0">
                <a:solidFill>
                  <a:srgbClr val="3366FF"/>
                </a:solidFill>
              </a:rPr>
              <a:t>TFAIL </a:t>
            </a:r>
            <a:r>
              <a:rPr lang="en-US" altLang="ja-JP" sz="1200" dirty="0"/>
              <a:t>- Indicates that the test case had an unexpected result and failed</a:t>
            </a:r>
            <a:r>
              <a:rPr lang="en-US" altLang="ja-JP" sz="1200" dirty="0" smtClean="0"/>
              <a:t>.</a:t>
            </a:r>
            <a:endParaRPr lang="ja-JP" altLang="ja-JP" sz="1200" dirty="0"/>
          </a:p>
          <a:p>
            <a:r>
              <a:rPr lang="en-US" altLang="ja-JP" sz="1200" dirty="0">
                <a:solidFill>
                  <a:srgbClr val="3366FF"/>
                </a:solidFill>
              </a:rPr>
              <a:t>TBROK</a:t>
            </a:r>
            <a:r>
              <a:rPr lang="en-US" altLang="ja-JP" sz="1200" dirty="0"/>
              <a:t> - Indicates that the remaining test cases are broken and will not execute correctly, because some precondition not met</a:t>
            </a:r>
            <a:r>
              <a:rPr lang="en-US" altLang="ja-JP" sz="1200" dirty="0" smtClean="0"/>
              <a:t>, such </a:t>
            </a:r>
            <a:r>
              <a:rPr lang="en-US" altLang="ja-JP" sz="1200" dirty="0"/>
              <a:t>as a resource not being available</a:t>
            </a:r>
            <a:r>
              <a:rPr lang="en-US" altLang="ja-JP" sz="1200" dirty="0" smtClean="0"/>
              <a:t>.</a:t>
            </a:r>
            <a:endParaRPr lang="ja-JP" altLang="ja-JP" sz="1200" dirty="0"/>
          </a:p>
        </p:txBody>
      </p:sp>
      <p:graphicFrame>
        <p:nvGraphicFramePr>
          <p:cNvPr id="11" name="表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5264076"/>
              </p:ext>
            </p:extLst>
          </p:nvPr>
        </p:nvGraphicFramePr>
        <p:xfrm>
          <a:off x="135217" y="1007518"/>
          <a:ext cx="8839452" cy="3876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3242"/>
                <a:gridCol w="1473242"/>
                <a:gridCol w="1473242"/>
                <a:gridCol w="1473242"/>
                <a:gridCol w="1473242"/>
                <a:gridCol w="1473242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case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Hardware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Minnow board (32bit)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Minnow board (64bit)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Raspberry Pi2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Raspberry Pi2</a:t>
                      </a:r>
                      <a:endParaRPr kumimoji="1" lang="ja-JP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Raspberry Pi2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Kernel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4.1.8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4.1.8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3.18.11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4.1.10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4.1.10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Userland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core-image-</a:t>
                      </a:r>
                      <a:r>
                        <a:rPr kumimoji="1" lang="en-US" altLang="ja-JP" dirty="0" err="1" smtClean="0"/>
                        <a:t>sato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core-image-</a:t>
                      </a:r>
                      <a:r>
                        <a:rPr kumimoji="1" lang="en-US" altLang="ja-JP" dirty="0" err="1" smtClean="0"/>
                        <a:t>sato</a:t>
                      </a:r>
                      <a:endParaRPr kumimoji="1" lang="ja-JP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core-image-</a:t>
                      </a:r>
                      <a:r>
                        <a:rPr kumimoji="1" lang="en-US" altLang="ja-JP" dirty="0" err="1" smtClean="0"/>
                        <a:t>sato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core-image-</a:t>
                      </a:r>
                      <a:r>
                        <a:rPr kumimoji="1" lang="en-US" altLang="ja-JP" dirty="0" err="1" smtClean="0"/>
                        <a:t>sato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core-image-minimal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TPASS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938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868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934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934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933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TWARN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TCONF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64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134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70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70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70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TFAIL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TBROK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56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73517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sz="3600" dirty="0" smtClean="0"/>
              <a:t>Checking about TWARN/TFAIL</a:t>
            </a:r>
            <a:endParaRPr kumimoji="1" lang="ja-JP" altLang="en-US" sz="3600" dirty="0"/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1B91-F214-4AE8-A6F5-F7E1EDC1D130}" type="slidenum">
              <a:rPr kumimoji="1" lang="ja-JP" altLang="en-US" smtClean="0"/>
              <a:pPr/>
              <a:t>43</a:t>
            </a:fld>
            <a:endParaRPr kumimoji="1" lang="ja-JP" altLang="en-US" dirty="0"/>
          </a:p>
        </p:txBody>
      </p:sp>
      <p:graphicFrame>
        <p:nvGraphicFramePr>
          <p:cNvPr id="11" name="表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0127473"/>
              </p:ext>
            </p:extLst>
          </p:nvPr>
        </p:nvGraphicFramePr>
        <p:xfrm>
          <a:off x="135217" y="1007518"/>
          <a:ext cx="8839452" cy="3876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3242"/>
                <a:gridCol w="1473242"/>
                <a:gridCol w="1473242"/>
                <a:gridCol w="1473242"/>
                <a:gridCol w="1473242"/>
                <a:gridCol w="1473242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case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Hardware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Minnow board (32bit)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Minnow board (64bit)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Raspberry Pi2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Raspberry Pi2</a:t>
                      </a:r>
                      <a:endParaRPr kumimoji="1" lang="ja-JP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Raspberry Pi2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Kernel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4.1.8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4.1.8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3.18.11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4.1.10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4.1.10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Userland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core-image-</a:t>
                      </a:r>
                      <a:r>
                        <a:rPr kumimoji="1" lang="en-US" altLang="ja-JP" dirty="0" err="1" smtClean="0"/>
                        <a:t>sato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core-image-</a:t>
                      </a:r>
                      <a:r>
                        <a:rPr kumimoji="1" lang="en-US" altLang="ja-JP" dirty="0" err="1" smtClean="0"/>
                        <a:t>sato</a:t>
                      </a:r>
                      <a:endParaRPr kumimoji="1" lang="ja-JP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core-image-</a:t>
                      </a:r>
                      <a:r>
                        <a:rPr kumimoji="1" lang="en-US" altLang="ja-JP" dirty="0" err="1" smtClean="0"/>
                        <a:t>sato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core-image-</a:t>
                      </a:r>
                      <a:r>
                        <a:rPr kumimoji="1" lang="en-US" altLang="ja-JP" dirty="0" err="1" smtClean="0"/>
                        <a:t>sato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core-image-minimal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TPASS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938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868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934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934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933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TWARN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TCONF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64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134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70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70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70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TFAIL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TBROK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56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87978" y="5012270"/>
            <a:ext cx="8668155" cy="1041397"/>
          </a:xfrm>
        </p:spPr>
        <p:txBody>
          <a:bodyPr>
            <a:normAutofit fontScale="70000" lnSpcReduction="20000"/>
          </a:bodyPr>
          <a:lstStyle/>
          <a:p>
            <a:r>
              <a:rPr lang="en-US" altLang="ja-JP" dirty="0" smtClean="0">
                <a:solidFill>
                  <a:srgbClr val="7030A0"/>
                </a:solidFill>
              </a:rPr>
              <a:t>TWARN </a:t>
            </a:r>
            <a:r>
              <a:rPr lang="en-US" altLang="ja-JP" dirty="0">
                <a:solidFill>
                  <a:srgbClr val="7030A0"/>
                </a:solidFill>
              </a:rPr>
              <a:t>3 </a:t>
            </a:r>
            <a:r>
              <a:rPr lang="en-US" altLang="ja-JP" dirty="0" smtClean="0">
                <a:solidFill>
                  <a:srgbClr val="7030A0"/>
                </a:solidFill>
              </a:rPr>
              <a:t>items: Occurred on </a:t>
            </a:r>
            <a:r>
              <a:rPr lang="en-US" altLang="ja-JP" u="sng" dirty="0">
                <a:solidFill>
                  <a:srgbClr val="7030A0"/>
                </a:solidFill>
              </a:rPr>
              <a:t>Minnow board</a:t>
            </a:r>
            <a:r>
              <a:rPr lang="en-US" altLang="ja-JP" dirty="0">
                <a:solidFill>
                  <a:srgbClr val="7030A0"/>
                </a:solidFill>
              </a:rPr>
              <a:t> only. </a:t>
            </a:r>
            <a:r>
              <a:rPr lang="ja-JP" altLang="en-US" dirty="0">
                <a:solidFill>
                  <a:srgbClr val="7030A0"/>
                </a:solidFill>
              </a:rPr>
              <a:t>	</a:t>
            </a:r>
          </a:p>
          <a:p>
            <a:r>
              <a:rPr lang="en-US" altLang="ja-JP" dirty="0" smtClean="0">
                <a:solidFill>
                  <a:srgbClr val="FF0000"/>
                </a:solidFill>
              </a:rPr>
              <a:t>TFAIL 3 items: The results of </a:t>
            </a:r>
            <a:r>
              <a:rPr lang="en-US" altLang="ja-JP" dirty="0">
                <a:solidFill>
                  <a:srgbClr val="FF0000"/>
                </a:solidFill>
              </a:rPr>
              <a:t>all cases are same.</a:t>
            </a:r>
            <a:r>
              <a:rPr lang="ja-JP" altLang="en-US" dirty="0">
                <a:solidFill>
                  <a:srgbClr val="FF0000"/>
                </a:solidFill>
              </a:rPr>
              <a:t> </a:t>
            </a:r>
            <a:r>
              <a:rPr lang="en-US" altLang="ja-JP" dirty="0" smtClean="0">
                <a:solidFill>
                  <a:srgbClr val="FF0000"/>
                </a:solidFill>
              </a:rPr>
              <a:t>There </a:t>
            </a:r>
            <a:r>
              <a:rPr lang="en-US" altLang="ja-JP" dirty="0">
                <a:solidFill>
                  <a:srgbClr val="FF0000"/>
                </a:solidFill>
              </a:rPr>
              <a:t>might be no dependency</a:t>
            </a:r>
            <a:r>
              <a:rPr lang="en-US" altLang="ja-JP" dirty="0" smtClean="0">
                <a:solidFill>
                  <a:srgbClr val="FF0000"/>
                </a:solidFill>
              </a:rPr>
              <a:t>.</a:t>
            </a:r>
            <a:endParaRPr lang="en-US" altLang="ja-JP" u="sng" dirty="0">
              <a:solidFill>
                <a:srgbClr val="FF0000"/>
              </a:solidFill>
            </a:endParaRPr>
          </a:p>
          <a:p>
            <a:endParaRPr lang="en-US" altLang="ja-JP" dirty="0">
              <a:solidFill>
                <a:srgbClr val="FF0000"/>
              </a:solidFill>
            </a:endParaRPr>
          </a:p>
          <a:p>
            <a:endParaRPr lang="en-US" altLang="ja-JP" dirty="0" smtClean="0">
              <a:solidFill>
                <a:srgbClr val="FF0000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43933" y="4131733"/>
            <a:ext cx="8822267" cy="36406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143927" y="3412032"/>
            <a:ext cx="8822267" cy="364067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7504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sz="3600" dirty="0" smtClean="0"/>
              <a:t>Checking about TBROK</a:t>
            </a:r>
            <a:endParaRPr kumimoji="1" lang="ja-JP" altLang="en-US" sz="3600" dirty="0"/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1B91-F214-4AE8-A6F5-F7E1EDC1D130}" type="slidenum">
              <a:rPr kumimoji="1" lang="ja-JP" altLang="en-US" smtClean="0"/>
              <a:pPr/>
              <a:t>44</a:t>
            </a:fld>
            <a:endParaRPr kumimoji="1" lang="ja-JP" altLang="en-US" dirty="0"/>
          </a:p>
        </p:txBody>
      </p:sp>
      <p:graphicFrame>
        <p:nvGraphicFramePr>
          <p:cNvPr id="11" name="表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8111246"/>
              </p:ext>
            </p:extLst>
          </p:nvPr>
        </p:nvGraphicFramePr>
        <p:xfrm>
          <a:off x="135217" y="1007518"/>
          <a:ext cx="8839452" cy="3876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3242"/>
                <a:gridCol w="1473242"/>
                <a:gridCol w="1473242"/>
                <a:gridCol w="1473242"/>
                <a:gridCol w="1473242"/>
                <a:gridCol w="1473242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case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Hardware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Minnow board (32bit)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Minnow board (64bit)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Raspberry Pi2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Raspberry Pi2</a:t>
                      </a:r>
                      <a:endParaRPr kumimoji="1" lang="ja-JP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Raspberry Pi2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Kernel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4.1.8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4.1.8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3.18.11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4.1.10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4.1.10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Userland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core-image-</a:t>
                      </a:r>
                      <a:r>
                        <a:rPr kumimoji="1" lang="en-US" altLang="ja-JP" dirty="0" err="1" smtClean="0"/>
                        <a:t>sato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core-image-</a:t>
                      </a:r>
                      <a:r>
                        <a:rPr kumimoji="1" lang="en-US" altLang="ja-JP" dirty="0" err="1" smtClean="0"/>
                        <a:t>sato</a:t>
                      </a:r>
                      <a:endParaRPr kumimoji="1" lang="ja-JP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core-image-</a:t>
                      </a:r>
                      <a:r>
                        <a:rPr kumimoji="1" lang="en-US" altLang="ja-JP" dirty="0" err="1" smtClean="0"/>
                        <a:t>sato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core-image-</a:t>
                      </a:r>
                      <a:r>
                        <a:rPr kumimoji="1" lang="en-US" altLang="ja-JP" dirty="0" err="1" smtClean="0"/>
                        <a:t>sato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core-image-minimal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TPASS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938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868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934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934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933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TWARN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TCONF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64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134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70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70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70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TFAIL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TBROK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56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79511" y="4927600"/>
            <a:ext cx="8219421" cy="1354667"/>
          </a:xfrm>
        </p:spPr>
        <p:txBody>
          <a:bodyPr>
            <a:normAutofit fontScale="70000" lnSpcReduction="20000"/>
          </a:bodyPr>
          <a:lstStyle/>
          <a:p>
            <a:r>
              <a:rPr lang="en-US" altLang="ja-JP" dirty="0">
                <a:solidFill>
                  <a:schemeClr val="accent2">
                    <a:lumMod val="50000"/>
                  </a:schemeClr>
                </a:solidFill>
              </a:rPr>
              <a:t>The results of </a:t>
            </a:r>
            <a:r>
              <a:rPr lang="en-US" altLang="ja-JP" dirty="0" smtClean="0">
                <a:solidFill>
                  <a:schemeClr val="accent2">
                    <a:lumMod val="50000"/>
                  </a:schemeClr>
                </a:solidFill>
              </a:rPr>
              <a:t>each </a:t>
            </a:r>
            <a:r>
              <a:rPr lang="en-US" altLang="ja-JP" dirty="0">
                <a:solidFill>
                  <a:schemeClr val="accent2">
                    <a:lumMod val="50000"/>
                  </a:schemeClr>
                </a:solidFill>
              </a:rPr>
              <a:t>cases are same, excepting the below.</a:t>
            </a:r>
            <a:endParaRPr lang="en-US" altLang="ja-JP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lvl="1"/>
            <a:r>
              <a:rPr lang="en-US" altLang="ja-JP" dirty="0" smtClean="0">
                <a:solidFill>
                  <a:schemeClr val="accent2">
                    <a:lumMod val="50000"/>
                  </a:schemeClr>
                </a:solidFill>
              </a:rPr>
              <a:t>1 item: </a:t>
            </a:r>
            <a:r>
              <a:rPr lang="en-US" altLang="ja-JP" u="sng" dirty="0" smtClean="0">
                <a:solidFill>
                  <a:schemeClr val="accent2">
                    <a:lumMod val="50000"/>
                  </a:schemeClr>
                </a:solidFill>
              </a:rPr>
              <a:t>NOT</a:t>
            </a:r>
            <a:r>
              <a:rPr lang="en-US" altLang="ja-JP" dirty="0" smtClean="0">
                <a:solidFill>
                  <a:schemeClr val="accent2">
                    <a:lumMod val="50000"/>
                  </a:schemeClr>
                </a:solidFill>
              </a:rPr>
              <a:t> occurred on </a:t>
            </a:r>
            <a:r>
              <a:rPr lang="en-US" altLang="ja-JP" u="sng" dirty="0" smtClean="0">
                <a:solidFill>
                  <a:schemeClr val="accent2">
                    <a:lumMod val="50000"/>
                  </a:schemeClr>
                </a:solidFill>
              </a:rPr>
              <a:t>Minnow board (32bit)</a:t>
            </a:r>
            <a:r>
              <a:rPr lang="en-US" altLang="ja-JP" dirty="0" smtClean="0">
                <a:solidFill>
                  <a:schemeClr val="accent2">
                    <a:lumMod val="50000"/>
                  </a:schemeClr>
                </a:solidFill>
              </a:rPr>
              <a:t> only. </a:t>
            </a:r>
            <a:endParaRPr lang="ja-JP" altLang="en-US" dirty="0">
              <a:solidFill>
                <a:schemeClr val="accent2">
                  <a:lumMod val="50000"/>
                </a:schemeClr>
              </a:solidFill>
            </a:endParaRPr>
          </a:p>
          <a:p>
            <a:pPr lvl="1"/>
            <a:r>
              <a:rPr lang="en-US" altLang="ja-JP" dirty="0" smtClean="0">
                <a:solidFill>
                  <a:schemeClr val="accent2">
                    <a:lumMod val="50000"/>
                  </a:schemeClr>
                </a:solidFill>
              </a:rPr>
              <a:t>1 item: Occurred on </a:t>
            </a:r>
            <a:r>
              <a:rPr lang="en-US" altLang="ja-JP" u="sng" dirty="0" smtClean="0">
                <a:solidFill>
                  <a:schemeClr val="accent2">
                    <a:lumMod val="50000"/>
                  </a:schemeClr>
                </a:solidFill>
              </a:rPr>
              <a:t>Raspberry Pi2</a:t>
            </a:r>
            <a:r>
              <a:rPr lang="en-US" altLang="ja-JP" dirty="0" smtClean="0">
                <a:solidFill>
                  <a:schemeClr val="accent2">
                    <a:lumMod val="50000"/>
                  </a:schemeClr>
                </a:solidFill>
              </a:rPr>
              <a:t> only.</a:t>
            </a:r>
            <a:endParaRPr lang="ja-JP" altLang="en-US" dirty="0">
              <a:solidFill>
                <a:schemeClr val="accent2">
                  <a:lumMod val="50000"/>
                </a:schemeClr>
              </a:solidFill>
            </a:endParaRPr>
          </a:p>
          <a:p>
            <a:pPr lvl="1"/>
            <a:r>
              <a:rPr lang="en-US" altLang="ja-JP" dirty="0" smtClean="0">
                <a:solidFill>
                  <a:schemeClr val="accent2">
                    <a:lumMod val="50000"/>
                  </a:schemeClr>
                </a:solidFill>
              </a:rPr>
              <a:t>1 item: Occurred </a:t>
            </a:r>
            <a:r>
              <a:rPr lang="en-US" altLang="ja-JP" dirty="0">
                <a:solidFill>
                  <a:schemeClr val="accent2">
                    <a:lumMod val="50000"/>
                  </a:schemeClr>
                </a:solidFill>
              </a:rPr>
              <a:t>on </a:t>
            </a:r>
            <a:r>
              <a:rPr lang="en-US" altLang="ja-JP" u="sng" dirty="0" smtClean="0">
                <a:solidFill>
                  <a:schemeClr val="accent2">
                    <a:lumMod val="50000"/>
                  </a:schemeClr>
                </a:solidFill>
              </a:rPr>
              <a:t>core-image-minimal</a:t>
            </a:r>
            <a:r>
              <a:rPr lang="en-US" altLang="ja-JP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altLang="ja-JP" dirty="0">
                <a:solidFill>
                  <a:schemeClr val="accent2">
                    <a:lumMod val="50000"/>
                  </a:schemeClr>
                </a:solidFill>
              </a:rPr>
              <a:t>only</a:t>
            </a:r>
            <a:r>
              <a:rPr lang="en-US" altLang="ja-JP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endParaRPr lang="en-US" altLang="ja-JP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43933" y="4512748"/>
            <a:ext cx="8822267" cy="364067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1647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sz="3600" dirty="0" smtClean="0"/>
              <a:t>Checking about TCONF</a:t>
            </a:r>
            <a:endParaRPr kumimoji="1" lang="ja-JP" altLang="en-US" sz="3600" dirty="0"/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1B91-F214-4AE8-A6F5-F7E1EDC1D130}" type="slidenum">
              <a:rPr kumimoji="1" lang="ja-JP" altLang="en-US" smtClean="0"/>
              <a:pPr/>
              <a:t>45</a:t>
            </a:fld>
            <a:endParaRPr kumimoji="1" lang="ja-JP" altLang="en-US" dirty="0"/>
          </a:p>
        </p:txBody>
      </p:sp>
      <p:graphicFrame>
        <p:nvGraphicFramePr>
          <p:cNvPr id="11" name="表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8504896"/>
              </p:ext>
            </p:extLst>
          </p:nvPr>
        </p:nvGraphicFramePr>
        <p:xfrm>
          <a:off x="135217" y="1007518"/>
          <a:ext cx="8839452" cy="3876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3242"/>
                <a:gridCol w="1473242"/>
                <a:gridCol w="1473242"/>
                <a:gridCol w="1473242"/>
                <a:gridCol w="1473242"/>
                <a:gridCol w="1473242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case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Hardware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Minnow board (32bit)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Minnow board (64bit)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Raspberry Pi2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Raspberry Pi2</a:t>
                      </a:r>
                      <a:endParaRPr kumimoji="1" lang="ja-JP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Raspberry Pi2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Kernel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4.1.8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4.1.8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3.18.11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4.1.10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4.1.10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Userland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core-image-</a:t>
                      </a:r>
                      <a:r>
                        <a:rPr kumimoji="1" lang="en-US" altLang="ja-JP" dirty="0" err="1" smtClean="0"/>
                        <a:t>sato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core-image-</a:t>
                      </a:r>
                      <a:r>
                        <a:rPr kumimoji="1" lang="en-US" altLang="ja-JP" dirty="0" err="1" smtClean="0"/>
                        <a:t>sato</a:t>
                      </a:r>
                      <a:endParaRPr kumimoji="1" lang="ja-JP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core-image-</a:t>
                      </a:r>
                      <a:r>
                        <a:rPr kumimoji="1" lang="en-US" altLang="ja-JP" dirty="0" err="1" smtClean="0"/>
                        <a:t>sato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core-image-</a:t>
                      </a:r>
                      <a:r>
                        <a:rPr kumimoji="1" lang="en-US" altLang="ja-JP" dirty="0" err="1" smtClean="0"/>
                        <a:t>sato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core-image-minimal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TPASS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938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868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934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934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933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TWARN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TCONF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64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134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70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70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70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TFAIL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TBROK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56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79512" y="4927600"/>
            <a:ext cx="4417888" cy="1701800"/>
          </a:xfrm>
        </p:spPr>
        <p:txBody>
          <a:bodyPr>
            <a:normAutofit/>
          </a:bodyPr>
          <a:lstStyle/>
          <a:p>
            <a:endParaRPr lang="en-US" altLang="ja-JP" dirty="0">
              <a:solidFill>
                <a:srgbClr val="00B0F0"/>
              </a:solidFill>
            </a:endParaRPr>
          </a:p>
          <a:p>
            <a:endParaRPr lang="en-US" altLang="ja-JP" dirty="0" smtClean="0">
              <a:solidFill>
                <a:srgbClr val="00B0F0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43933" y="3767652"/>
            <a:ext cx="8822267" cy="364067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002060"/>
              </a:solidFill>
            </a:endParaRPr>
          </a:p>
        </p:txBody>
      </p:sp>
      <p:sp>
        <p:nvSpPr>
          <p:cNvPr id="7" name="コンテンツ プレースホルダー 2"/>
          <p:cNvSpPr txBox="1">
            <a:spLocks/>
          </p:cNvSpPr>
          <p:nvPr/>
        </p:nvSpPr>
        <p:spPr>
          <a:xfrm>
            <a:off x="179511" y="4927599"/>
            <a:ext cx="8634289" cy="1794933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180975" indent="-180975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8163" indent="-269875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9138" indent="-180975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93763" indent="-174625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63638" indent="-174625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>
                <a:solidFill>
                  <a:srgbClr val="002060"/>
                </a:solidFill>
              </a:rPr>
              <a:t>The results of each cases are same, excepting the below.</a:t>
            </a:r>
          </a:p>
          <a:p>
            <a:pPr marL="361950" lvl="2"/>
            <a:r>
              <a:rPr lang="en-US" altLang="ja-JP" sz="2600" dirty="0" smtClean="0">
                <a:solidFill>
                  <a:srgbClr val="002060"/>
                </a:solidFill>
              </a:rPr>
              <a:t>10 items: </a:t>
            </a:r>
            <a:r>
              <a:rPr lang="en-US" altLang="ja-JP" sz="2600" u="sng" dirty="0" smtClean="0">
                <a:solidFill>
                  <a:srgbClr val="002060"/>
                </a:solidFill>
              </a:rPr>
              <a:t>NOT</a:t>
            </a:r>
            <a:r>
              <a:rPr lang="en-US" altLang="ja-JP" sz="2600" dirty="0" smtClean="0">
                <a:solidFill>
                  <a:srgbClr val="002060"/>
                </a:solidFill>
              </a:rPr>
              <a:t> occurred </a:t>
            </a:r>
            <a:r>
              <a:rPr lang="en-US" altLang="ja-JP" sz="2600" dirty="0">
                <a:solidFill>
                  <a:srgbClr val="002060"/>
                </a:solidFill>
              </a:rPr>
              <a:t>on </a:t>
            </a:r>
            <a:r>
              <a:rPr lang="en-US" altLang="ja-JP" sz="2600" u="sng" dirty="0">
                <a:solidFill>
                  <a:srgbClr val="002060"/>
                </a:solidFill>
              </a:rPr>
              <a:t>Minnow board (32bit)</a:t>
            </a:r>
            <a:r>
              <a:rPr lang="en-US" altLang="ja-JP" sz="2600" dirty="0">
                <a:solidFill>
                  <a:srgbClr val="002060"/>
                </a:solidFill>
              </a:rPr>
              <a:t> only. </a:t>
            </a:r>
            <a:endParaRPr lang="en-US" altLang="ja-JP" sz="2600" dirty="0" smtClean="0">
              <a:solidFill>
                <a:srgbClr val="002060"/>
              </a:solidFill>
            </a:endParaRPr>
          </a:p>
          <a:p>
            <a:pPr marL="361950" lvl="2"/>
            <a:r>
              <a:rPr lang="en-US" altLang="ja-JP" sz="2600" dirty="0" smtClean="0">
                <a:solidFill>
                  <a:srgbClr val="002060"/>
                </a:solidFill>
              </a:rPr>
              <a:t>1 item: Occurred </a:t>
            </a:r>
            <a:r>
              <a:rPr lang="en-US" altLang="ja-JP" sz="2600" dirty="0">
                <a:solidFill>
                  <a:srgbClr val="002060"/>
                </a:solidFill>
              </a:rPr>
              <a:t>on </a:t>
            </a:r>
            <a:r>
              <a:rPr lang="en-US" altLang="ja-JP" sz="2600" u="sng" dirty="0">
                <a:solidFill>
                  <a:srgbClr val="002060"/>
                </a:solidFill>
              </a:rPr>
              <a:t>Raspberry Pi2</a:t>
            </a:r>
            <a:r>
              <a:rPr lang="en-US" altLang="ja-JP" sz="2600" dirty="0">
                <a:solidFill>
                  <a:srgbClr val="002060"/>
                </a:solidFill>
              </a:rPr>
              <a:t> </a:t>
            </a:r>
            <a:r>
              <a:rPr lang="en-US" altLang="ja-JP" sz="2600" dirty="0" smtClean="0">
                <a:solidFill>
                  <a:srgbClr val="002060"/>
                </a:solidFill>
              </a:rPr>
              <a:t>only.</a:t>
            </a:r>
            <a:endParaRPr lang="en-US" altLang="ja-JP" sz="2600" dirty="0">
              <a:solidFill>
                <a:srgbClr val="002060"/>
              </a:solidFill>
            </a:endParaRPr>
          </a:p>
          <a:p>
            <a:pPr marL="361950" lvl="2"/>
            <a:r>
              <a:rPr lang="en-US" altLang="ja-JP" sz="2600" dirty="0" smtClean="0">
                <a:solidFill>
                  <a:srgbClr val="002060"/>
                </a:solidFill>
              </a:rPr>
              <a:t>2 </a:t>
            </a:r>
            <a:r>
              <a:rPr lang="en-US" altLang="ja-JP" sz="2600" dirty="0">
                <a:solidFill>
                  <a:srgbClr val="002060"/>
                </a:solidFill>
              </a:rPr>
              <a:t>items: Occurred on </a:t>
            </a:r>
            <a:r>
              <a:rPr lang="en-US" altLang="ja-JP" sz="2600" u="sng" dirty="0">
                <a:solidFill>
                  <a:srgbClr val="002060"/>
                </a:solidFill>
              </a:rPr>
              <a:t>Minnow board</a:t>
            </a:r>
            <a:r>
              <a:rPr lang="en-US" altLang="ja-JP" sz="2600" dirty="0">
                <a:solidFill>
                  <a:srgbClr val="002060"/>
                </a:solidFill>
              </a:rPr>
              <a:t> </a:t>
            </a:r>
            <a:r>
              <a:rPr lang="en-US" altLang="ja-JP" sz="2600" dirty="0" smtClean="0">
                <a:solidFill>
                  <a:srgbClr val="002060"/>
                </a:solidFill>
              </a:rPr>
              <a:t>only.</a:t>
            </a:r>
            <a:endParaRPr lang="en-US" altLang="ja-JP" sz="2600" dirty="0">
              <a:solidFill>
                <a:srgbClr val="002060"/>
              </a:solidFill>
            </a:endParaRPr>
          </a:p>
          <a:p>
            <a:pPr marL="361950" lvl="2"/>
            <a:r>
              <a:rPr lang="en-US" altLang="ja-JP" sz="2600" dirty="0" smtClean="0">
                <a:solidFill>
                  <a:srgbClr val="002060"/>
                </a:solidFill>
              </a:rPr>
              <a:t>66 items: </a:t>
            </a:r>
            <a:r>
              <a:rPr lang="en-US" altLang="ja-JP" sz="2600" dirty="0">
                <a:solidFill>
                  <a:srgbClr val="002060"/>
                </a:solidFill>
              </a:rPr>
              <a:t>Occurred on </a:t>
            </a:r>
            <a:r>
              <a:rPr lang="en-US" altLang="ja-JP" sz="2600" u="sng" dirty="0">
                <a:solidFill>
                  <a:srgbClr val="002060"/>
                </a:solidFill>
              </a:rPr>
              <a:t>Minnow board </a:t>
            </a:r>
            <a:r>
              <a:rPr lang="en-US" altLang="ja-JP" sz="2600" u="sng" dirty="0" smtClean="0">
                <a:solidFill>
                  <a:srgbClr val="002060"/>
                </a:solidFill>
              </a:rPr>
              <a:t>(64bit)</a:t>
            </a:r>
            <a:r>
              <a:rPr lang="en-US" altLang="ja-JP" sz="2600" dirty="0" smtClean="0">
                <a:solidFill>
                  <a:srgbClr val="002060"/>
                </a:solidFill>
              </a:rPr>
              <a:t> only.</a:t>
            </a:r>
            <a:endParaRPr lang="en-US" altLang="ja-JP" sz="2600" dirty="0">
              <a:solidFill>
                <a:srgbClr val="002060"/>
              </a:solidFill>
            </a:endParaRPr>
          </a:p>
          <a:p>
            <a:pPr marL="361950" lvl="2"/>
            <a:r>
              <a:rPr lang="en-US" altLang="ja-JP" sz="2600" dirty="0" smtClean="0">
                <a:solidFill>
                  <a:srgbClr val="002060"/>
                </a:solidFill>
              </a:rPr>
              <a:t>3 items: NOT </a:t>
            </a:r>
            <a:r>
              <a:rPr lang="en-US" altLang="ja-JP" sz="2600" dirty="0">
                <a:solidFill>
                  <a:srgbClr val="002060"/>
                </a:solidFill>
              </a:rPr>
              <a:t>occurred on </a:t>
            </a:r>
            <a:r>
              <a:rPr lang="en-US" altLang="ja-JP" sz="2600" u="sng" dirty="0">
                <a:solidFill>
                  <a:srgbClr val="002060"/>
                </a:solidFill>
              </a:rPr>
              <a:t>Minnow board </a:t>
            </a:r>
            <a:r>
              <a:rPr lang="en-US" altLang="ja-JP" sz="2600" u="sng" dirty="0" smtClean="0">
                <a:solidFill>
                  <a:srgbClr val="002060"/>
                </a:solidFill>
              </a:rPr>
              <a:t>(64bit</a:t>
            </a:r>
            <a:r>
              <a:rPr lang="en-US" altLang="ja-JP" sz="2600" u="sng" dirty="0">
                <a:solidFill>
                  <a:srgbClr val="002060"/>
                </a:solidFill>
              </a:rPr>
              <a:t>)</a:t>
            </a:r>
            <a:r>
              <a:rPr lang="en-US" altLang="ja-JP" sz="2600" dirty="0">
                <a:solidFill>
                  <a:srgbClr val="002060"/>
                </a:solidFill>
              </a:rPr>
              <a:t> only</a:t>
            </a:r>
            <a:r>
              <a:rPr lang="en-US" altLang="ja-JP" sz="2600" dirty="0" smtClean="0">
                <a:solidFill>
                  <a:srgbClr val="002060"/>
                </a:solidFill>
              </a:rPr>
              <a:t>.</a:t>
            </a:r>
            <a:endParaRPr lang="ja-JP" altLang="en-US" sz="2600" dirty="0">
              <a:solidFill>
                <a:srgbClr val="002060"/>
              </a:solidFill>
            </a:endParaRPr>
          </a:p>
          <a:p>
            <a:pPr lvl="1"/>
            <a:endParaRPr lang="en-US" altLang="ja-JP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270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The details of test case</a:t>
            </a:r>
            <a:endParaRPr lang="en-US" altLang="ja-JP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79512" y="908719"/>
            <a:ext cx="8856984" cy="5752333"/>
          </a:xfrm>
        </p:spPr>
        <p:txBody>
          <a:bodyPr>
            <a:normAutofit fontScale="55000" lnSpcReduction="20000"/>
          </a:bodyPr>
          <a:lstStyle/>
          <a:p>
            <a:r>
              <a:rPr lang="en-US" altLang="ja-JP" dirty="0" smtClean="0"/>
              <a:t>The below test case might be depending on Hardware. </a:t>
            </a:r>
            <a:r>
              <a:rPr lang="en-US" altLang="ja-JP" u="sng" dirty="0" smtClean="0">
                <a:solidFill>
                  <a:srgbClr val="0000FF"/>
                </a:solidFill>
              </a:rPr>
              <a:t>(7items)</a:t>
            </a:r>
          </a:p>
          <a:p>
            <a:pPr lvl="2"/>
            <a:r>
              <a:rPr lang="en-US" altLang="ja-JP" dirty="0" smtClean="0"/>
              <a:t>Raspberry </a:t>
            </a:r>
            <a:r>
              <a:rPr lang="en-US" altLang="ja-JP" dirty="0"/>
              <a:t>Pi2 </a:t>
            </a:r>
            <a:r>
              <a:rPr lang="en-US" altLang="ja-JP" dirty="0" smtClean="0"/>
              <a:t>only</a:t>
            </a:r>
            <a:endParaRPr lang="ja-JP" altLang="en-US" dirty="0"/>
          </a:p>
          <a:p>
            <a:pPr lvl="3"/>
            <a:r>
              <a:rPr lang="en-US" altLang="ja-JP" dirty="0" smtClean="0"/>
              <a:t>clock_getres01 (TCONF)</a:t>
            </a:r>
          </a:p>
          <a:p>
            <a:pPr lvl="3"/>
            <a:r>
              <a:rPr lang="en-US" altLang="ja-JP" dirty="0" smtClean="0"/>
              <a:t>getrusage04 (TBROK)</a:t>
            </a:r>
            <a:endParaRPr lang="en-US" altLang="ja-JP" dirty="0"/>
          </a:p>
          <a:p>
            <a:pPr lvl="2"/>
            <a:r>
              <a:rPr lang="en-US" altLang="ja-JP" dirty="0" smtClean="0"/>
              <a:t>Minnow </a:t>
            </a:r>
            <a:r>
              <a:rPr lang="en-US" altLang="ja-JP" dirty="0"/>
              <a:t>board </a:t>
            </a:r>
            <a:r>
              <a:rPr lang="en-US" altLang="ja-JP" dirty="0" smtClean="0"/>
              <a:t>only</a:t>
            </a:r>
            <a:endParaRPr lang="ja-JP" altLang="en-US" dirty="0"/>
          </a:p>
          <a:p>
            <a:pPr lvl="3"/>
            <a:r>
              <a:rPr lang="en-US" altLang="ja-JP" dirty="0"/>
              <a:t>fanotify05, fanotify06 (TCONF)</a:t>
            </a:r>
          </a:p>
          <a:p>
            <a:pPr lvl="3"/>
            <a:r>
              <a:rPr lang="en-US" altLang="ja-JP" dirty="0" smtClean="0"/>
              <a:t>Fanotify01, fanotify02, fanotify04 (TWARN)</a:t>
            </a:r>
          </a:p>
          <a:p>
            <a:pPr lvl="3"/>
            <a:endParaRPr lang="en-US" altLang="ja-JP" dirty="0"/>
          </a:p>
          <a:p>
            <a:pPr lvl="1"/>
            <a:r>
              <a:rPr lang="en-US" altLang="ja-JP" dirty="0"/>
              <a:t>The below test case might be depending on </a:t>
            </a:r>
            <a:r>
              <a:rPr lang="en-US" altLang="ja-JP" dirty="0" smtClean="0"/>
              <a:t>bit architecture. </a:t>
            </a:r>
            <a:r>
              <a:rPr lang="en-US" altLang="ja-JP" u="sng" dirty="0" smtClean="0">
                <a:solidFill>
                  <a:srgbClr val="0000FF"/>
                </a:solidFill>
              </a:rPr>
              <a:t>(69items)</a:t>
            </a:r>
          </a:p>
          <a:p>
            <a:pPr lvl="2"/>
            <a:r>
              <a:rPr lang="en-US" altLang="ja-JP" dirty="0" smtClean="0"/>
              <a:t>Minnow </a:t>
            </a:r>
            <a:r>
              <a:rPr lang="en-US" altLang="ja-JP" dirty="0"/>
              <a:t>64bit only</a:t>
            </a:r>
          </a:p>
          <a:p>
            <a:pPr lvl="3"/>
            <a:r>
              <a:rPr lang="en-US" altLang="ja-JP" dirty="0"/>
              <a:t>bdflush01, chown01_16, chown02_16, chown03_16, chown05_16, fchown01_16, fchown02_16, fchown03_16, fchown05_16, fstatat01, fstatat01_64, getegid01_16, getegid02_16, geteuid01_16, geteuid02_16, getgid01_16, getgid03_16, getgroups01_16, getgroups03_16, getuid01_16, getuid03_16, lchown01_16, lchown02_16, modify_ldt01, modify_ldt02, modify_ldt03, setfsgid01_16, setfsgid02_16, setfsgid03_16, setfsuid01_16, setfsuid02_16, setfsuid03_16, setfsuid04_16, setgid01_16, setgid02_16, setgid03_16, setgroups01_16, setgroups02_16, setgroups03_16, setgroups04_16, setregid01_16, setregid03_16, setregid04_16, setresgid01_16, setresgid02_16, setresgid03_16, setresgid04_16, setresuid01_16, setresuid02_16, setresuid03_16, setresuid04_16, setresuid05_16, setreuid01_16, setreuid02_16, setreuid03_16, setreuid04_16, setreuid05_16, setreuid06_16, setreuid07_16, setuid01_16, setuid02_16, setuid03_16, </a:t>
            </a:r>
            <a:r>
              <a:rPr lang="en-US" altLang="ja-JP" dirty="0" smtClean="0"/>
              <a:t>setuid04_16 (TCONF)</a:t>
            </a:r>
            <a:endParaRPr lang="en-US" altLang="ja-JP" dirty="0"/>
          </a:p>
          <a:p>
            <a:pPr lvl="2"/>
            <a:r>
              <a:rPr lang="en-US" altLang="ja-JP" dirty="0" smtClean="0"/>
              <a:t>Other than </a:t>
            </a:r>
            <a:r>
              <a:rPr lang="en-US" altLang="ja-JP" dirty="0"/>
              <a:t>Minnow </a:t>
            </a:r>
            <a:r>
              <a:rPr lang="en-US" altLang="ja-JP" dirty="0" smtClean="0"/>
              <a:t>64bit</a:t>
            </a:r>
            <a:endParaRPr lang="en-US" altLang="ja-JP" dirty="0"/>
          </a:p>
          <a:p>
            <a:pPr lvl="3"/>
            <a:r>
              <a:rPr lang="en-US" altLang="ja-JP" dirty="0"/>
              <a:t>fork14, getcpu01, </a:t>
            </a:r>
            <a:r>
              <a:rPr lang="en-US" altLang="ja-JP" dirty="0" smtClean="0"/>
              <a:t>mmap15 </a:t>
            </a:r>
            <a:r>
              <a:rPr lang="en-US" altLang="ja-JP" dirty="0"/>
              <a:t>(TCONF</a:t>
            </a:r>
            <a:r>
              <a:rPr lang="en-US" altLang="ja-JP" dirty="0" smtClean="0"/>
              <a:t>)</a:t>
            </a:r>
          </a:p>
          <a:p>
            <a:pPr lvl="3"/>
            <a:endParaRPr lang="en-US" altLang="ja-JP" dirty="0" smtClean="0"/>
          </a:p>
          <a:p>
            <a:pPr lvl="1"/>
            <a:r>
              <a:rPr lang="en-US" altLang="ja-JP" dirty="0"/>
              <a:t>The below test case might be depending on </a:t>
            </a:r>
            <a:r>
              <a:rPr lang="en-US" altLang="ja-JP" dirty="0" smtClean="0"/>
              <a:t>User land.</a:t>
            </a:r>
            <a:r>
              <a:rPr lang="en-US" altLang="ja-JP" dirty="0"/>
              <a:t> </a:t>
            </a:r>
            <a:r>
              <a:rPr lang="en-US" altLang="ja-JP" u="sng" dirty="0" smtClean="0">
                <a:solidFill>
                  <a:srgbClr val="0000FF"/>
                </a:solidFill>
              </a:rPr>
              <a:t>(1item)</a:t>
            </a:r>
          </a:p>
          <a:p>
            <a:pPr lvl="2"/>
            <a:r>
              <a:rPr lang="en-US" altLang="ja-JP" dirty="0" smtClean="0"/>
              <a:t>core-image-minimal </a:t>
            </a:r>
            <a:r>
              <a:rPr lang="en-US" altLang="ja-JP" dirty="0"/>
              <a:t>only.</a:t>
            </a:r>
            <a:endParaRPr lang="ja-JP" altLang="en-US" dirty="0"/>
          </a:p>
          <a:p>
            <a:pPr lvl="3"/>
            <a:r>
              <a:rPr lang="en-US" altLang="ja-JP" dirty="0" smtClean="0"/>
              <a:t>Utimensat01 (</a:t>
            </a:r>
            <a:r>
              <a:rPr lang="en-US" altLang="ja-JP" dirty="0"/>
              <a:t>TBROK</a:t>
            </a:r>
            <a:r>
              <a:rPr lang="en-US" altLang="ja-JP" dirty="0" smtClean="0"/>
              <a:t>)</a:t>
            </a:r>
          </a:p>
          <a:p>
            <a:pPr lvl="3"/>
            <a:endParaRPr lang="en-US" altLang="ja-JP" dirty="0" smtClean="0"/>
          </a:p>
          <a:p>
            <a:pPr lvl="1"/>
            <a:r>
              <a:rPr lang="en-US" altLang="ja-JP" dirty="0"/>
              <a:t>The below test case might be depending on </a:t>
            </a:r>
            <a:r>
              <a:rPr lang="en-US" altLang="ja-JP" dirty="0" smtClean="0"/>
              <a:t>Minnow 32bit. </a:t>
            </a:r>
            <a:r>
              <a:rPr lang="en-US" altLang="ja-JP" u="sng" dirty="0" smtClean="0">
                <a:solidFill>
                  <a:srgbClr val="0000FF"/>
                </a:solidFill>
              </a:rPr>
              <a:t>(11items)</a:t>
            </a:r>
            <a:endParaRPr lang="en-US" altLang="ja-JP" u="sng" dirty="0">
              <a:solidFill>
                <a:srgbClr val="0000FF"/>
              </a:solidFill>
            </a:endParaRPr>
          </a:p>
          <a:p>
            <a:pPr lvl="2"/>
            <a:r>
              <a:rPr lang="en-US" altLang="ja-JP" dirty="0"/>
              <a:t>Other than Minnow </a:t>
            </a:r>
            <a:r>
              <a:rPr lang="en-US" altLang="ja-JP" dirty="0" smtClean="0"/>
              <a:t>32bit </a:t>
            </a:r>
          </a:p>
          <a:p>
            <a:pPr lvl="3"/>
            <a:r>
              <a:rPr lang="en-US" altLang="ja-JP" dirty="0" smtClean="0"/>
              <a:t>eventfd01</a:t>
            </a:r>
            <a:r>
              <a:rPr lang="en-US" altLang="ja-JP" dirty="0"/>
              <a:t>, io_cancel01, io_destroy01, io_getevents01, io_setup01, io_submit01, readdir21, sgetmask01, set_thread_area01, </a:t>
            </a:r>
            <a:r>
              <a:rPr lang="en-US" altLang="ja-JP" dirty="0" smtClean="0"/>
              <a:t>ssetmask01 (</a:t>
            </a:r>
            <a:r>
              <a:rPr lang="en-US" altLang="ja-JP" dirty="0"/>
              <a:t>TCONF </a:t>
            </a:r>
            <a:r>
              <a:rPr lang="en-US" altLang="ja-JP" dirty="0" smtClean="0"/>
              <a:t>)</a:t>
            </a:r>
            <a:endParaRPr lang="en-US" altLang="ja-JP" dirty="0"/>
          </a:p>
          <a:p>
            <a:pPr lvl="3"/>
            <a:r>
              <a:rPr lang="en-US" altLang="ja-JP" dirty="0" smtClean="0"/>
              <a:t>syslog08</a:t>
            </a:r>
            <a:r>
              <a:rPr lang="en-US" altLang="ja-JP" dirty="0"/>
              <a:t> (TBROK</a:t>
            </a:r>
            <a:r>
              <a:rPr lang="en-US" altLang="ja-JP" dirty="0" smtClean="0"/>
              <a:t>)</a:t>
            </a:r>
          </a:p>
          <a:p>
            <a:pPr marL="268288" lvl="1" indent="0">
              <a:buNone/>
            </a:pPr>
            <a:endParaRPr lang="en-US" altLang="ja-JP" dirty="0" smtClean="0"/>
          </a:p>
          <a:p>
            <a:pPr marL="268288" lvl="1" indent="0">
              <a:buNone/>
            </a:pPr>
            <a:r>
              <a:rPr lang="en-US" altLang="ja-JP" dirty="0" smtClean="0"/>
              <a:t># There is no items of depending on Kernel.</a:t>
            </a:r>
            <a:endParaRPr lang="en-US" altLang="ja-JP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1B91-F214-4AE8-A6F5-F7E1EDC1D130}" type="slidenum">
              <a:rPr kumimoji="1" lang="ja-JP" altLang="en-US" smtClean="0"/>
              <a:pPr/>
              <a:t>46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37732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Next step</a:t>
            </a:r>
            <a:endParaRPr lang="en-US" altLang="ja-JP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79512" y="908719"/>
            <a:ext cx="8856984" cy="5752333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We sorted out the result of running test and chose test cases which </a:t>
            </a:r>
            <a:r>
              <a:rPr lang="en-US" altLang="ja-JP" dirty="0"/>
              <a:t>might be depending on HW or Kernel or </a:t>
            </a:r>
            <a:r>
              <a:rPr lang="en-US" altLang="ja-JP" dirty="0" err="1"/>
              <a:t>Userland</a:t>
            </a:r>
            <a:r>
              <a:rPr lang="en-US" altLang="ja-JP" dirty="0"/>
              <a:t> or Bit architecture. </a:t>
            </a:r>
            <a:endParaRPr lang="en-US" altLang="ja-JP" dirty="0" smtClean="0"/>
          </a:p>
          <a:p>
            <a:r>
              <a:rPr lang="en-US" altLang="ja-JP" dirty="0" smtClean="0"/>
              <a:t>As next step, we will check the below to review source code of them.</a:t>
            </a:r>
          </a:p>
          <a:p>
            <a:pPr lvl="1"/>
            <a:r>
              <a:rPr lang="en-US" altLang="ja-JP" dirty="0" smtClean="0"/>
              <a:t>To confirm if assumption of dependency is correct.</a:t>
            </a:r>
          </a:p>
          <a:p>
            <a:pPr lvl="1"/>
            <a:r>
              <a:rPr lang="en-US" altLang="ja-JP" dirty="0" smtClean="0"/>
              <a:t>To find out the regularity of description of source code.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1B91-F214-4AE8-A6F5-F7E1EDC1D130}" type="slidenum">
              <a:rPr kumimoji="1" lang="ja-JP" altLang="en-US" smtClean="0"/>
              <a:pPr/>
              <a:t>47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04712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Conclusion</a:t>
            </a:r>
            <a:endParaRPr lang="en-US" altLang="ja-JP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79512" y="908719"/>
            <a:ext cx="8856984" cy="5752333"/>
          </a:xfrm>
        </p:spPr>
        <p:txBody>
          <a:bodyPr>
            <a:normAutofit fontScale="92500" lnSpcReduction="10000"/>
          </a:bodyPr>
          <a:lstStyle/>
          <a:p>
            <a:r>
              <a:rPr lang="en-US" altLang="ja-JP" dirty="0" smtClean="0"/>
              <a:t>Summary	</a:t>
            </a:r>
          </a:p>
          <a:p>
            <a:pPr lvl="1"/>
            <a:r>
              <a:rPr lang="en-US" altLang="ja-JP" dirty="0" smtClean="0"/>
              <a:t>LTSI </a:t>
            </a:r>
            <a:r>
              <a:rPr lang="en-US" altLang="ja-JP" dirty="0"/>
              <a:t>Test </a:t>
            </a:r>
            <a:r>
              <a:rPr lang="en-US" altLang="ja-JP" dirty="0" smtClean="0"/>
              <a:t>Framework has already had</a:t>
            </a:r>
            <a:br>
              <a:rPr lang="en-US" altLang="ja-JP" dirty="0" smtClean="0"/>
            </a:br>
            <a:r>
              <a:rPr lang="en-US" altLang="ja-JP" dirty="0" smtClean="0"/>
              <a:t> many kinds </a:t>
            </a:r>
            <a:r>
              <a:rPr lang="en-US" altLang="ja-JP" dirty="0"/>
              <a:t>of target </a:t>
            </a:r>
            <a:r>
              <a:rPr lang="en-US" altLang="ja-JP" dirty="0" smtClean="0"/>
              <a:t>boards </a:t>
            </a:r>
            <a:r>
              <a:rPr lang="en-US" altLang="ja-JP" dirty="0"/>
              <a:t>and Test </a:t>
            </a:r>
            <a:r>
              <a:rPr lang="en-US" altLang="ja-JP" dirty="0" smtClean="0"/>
              <a:t>suites.</a:t>
            </a:r>
          </a:p>
          <a:p>
            <a:pPr lvl="1"/>
            <a:r>
              <a:rPr lang="en-US" altLang="ja-JP" dirty="0" smtClean="0"/>
              <a:t>We showed How </a:t>
            </a:r>
            <a:r>
              <a:rPr lang="en-US" altLang="ja-JP" dirty="0"/>
              <a:t>to </a:t>
            </a:r>
            <a:r>
              <a:rPr lang="en-US" altLang="ja-JP" dirty="0" smtClean="0"/>
              <a:t>Customize.</a:t>
            </a:r>
            <a:endParaRPr lang="en-US" altLang="ja-JP" dirty="0"/>
          </a:p>
          <a:p>
            <a:pPr lvl="2"/>
            <a:r>
              <a:rPr lang="en-US" altLang="ja-JP" dirty="0" smtClean="0"/>
              <a:t>Adding a new </a:t>
            </a:r>
            <a:r>
              <a:rPr lang="en-US" altLang="ja-JP" dirty="0"/>
              <a:t>target </a:t>
            </a:r>
            <a:r>
              <a:rPr lang="en-US" altLang="ja-JP" dirty="0" smtClean="0"/>
              <a:t>board </a:t>
            </a:r>
            <a:r>
              <a:rPr lang="en-US" altLang="ja-JP" dirty="0"/>
              <a:t>such </a:t>
            </a:r>
            <a:r>
              <a:rPr lang="en-US" altLang="ja-JP" dirty="0" smtClean="0"/>
              <a:t>as Raspberry pi 2</a:t>
            </a:r>
            <a:r>
              <a:rPr lang="ja-JP" altLang="en-US" dirty="0" smtClean="0"/>
              <a:t> </a:t>
            </a:r>
            <a:endParaRPr lang="en-US" altLang="ja-JP" dirty="0"/>
          </a:p>
          <a:p>
            <a:pPr lvl="2"/>
            <a:r>
              <a:rPr lang="en-US" altLang="ja-JP" dirty="0" smtClean="0"/>
              <a:t>Adding a new test suite</a:t>
            </a:r>
            <a:r>
              <a:rPr lang="en-US" altLang="ja-JP" dirty="0"/>
              <a:t> </a:t>
            </a:r>
            <a:r>
              <a:rPr lang="en-US" altLang="ja-JP" dirty="0" smtClean="0"/>
              <a:t>such as LTP-20150420</a:t>
            </a:r>
          </a:p>
          <a:p>
            <a:pPr lvl="1"/>
            <a:r>
              <a:rPr lang="en-US" altLang="ja-JP" dirty="0" smtClean="0"/>
              <a:t>We showed the result of running LTP for each case.</a:t>
            </a:r>
            <a:endParaRPr lang="en-US" altLang="ja-JP" dirty="0"/>
          </a:p>
          <a:p>
            <a:pPr lvl="1"/>
            <a:endParaRPr lang="en-US" altLang="ja-JP" dirty="0" smtClean="0"/>
          </a:p>
          <a:p>
            <a:r>
              <a:rPr lang="en-US" altLang="ja-JP" dirty="0"/>
              <a:t>Future </a:t>
            </a:r>
            <a:r>
              <a:rPr lang="en-US" altLang="ja-JP" dirty="0" smtClean="0"/>
              <a:t>Works</a:t>
            </a:r>
          </a:p>
          <a:p>
            <a:pPr lvl="1"/>
            <a:r>
              <a:rPr lang="en-US" altLang="ja-JP" dirty="0" smtClean="0"/>
              <a:t>To add </a:t>
            </a:r>
            <a:r>
              <a:rPr lang="en-US" altLang="ja-JP" dirty="0" err="1" smtClean="0"/>
              <a:t>Kselftest</a:t>
            </a:r>
            <a:r>
              <a:rPr lang="en-US" altLang="ja-JP" dirty="0" smtClean="0"/>
              <a:t> to LTSI Test Project</a:t>
            </a:r>
            <a:endParaRPr lang="en-US" altLang="ja-JP" dirty="0"/>
          </a:p>
          <a:p>
            <a:pPr lvl="1"/>
            <a:r>
              <a:rPr lang="en-US" altLang="ja-JP" dirty="0" smtClean="0"/>
              <a:t>To think about making a SDK without yocto</a:t>
            </a:r>
          </a:p>
          <a:p>
            <a:pPr lvl="1"/>
            <a:r>
              <a:rPr lang="en-US" altLang="ja-JP" dirty="0" smtClean="0"/>
              <a:t>To think about how to choose proper test case.</a:t>
            </a:r>
          </a:p>
          <a:p>
            <a:pPr lvl="2"/>
            <a:r>
              <a:rPr lang="en-US" altLang="ja-JP" dirty="0" smtClean="0"/>
              <a:t>Trying to check the result of running LTP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1B91-F214-4AE8-A6F5-F7E1EDC1D130}" type="slidenum">
              <a:rPr kumimoji="1" lang="ja-JP" altLang="en-US" smtClean="0"/>
              <a:pPr/>
              <a:t>48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29445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Reference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LTSI </a:t>
            </a:r>
            <a:r>
              <a:rPr lang="en-US" altLang="ja-JP" dirty="0" smtClean="0"/>
              <a:t>project :</a:t>
            </a:r>
          </a:p>
          <a:p>
            <a:pPr lvl="1"/>
            <a:r>
              <a:rPr lang="en-US" altLang="ja-JP" dirty="0">
                <a:hlinkClick r:id="rId3"/>
              </a:rPr>
              <a:t>http://ltsi.linuxfoundation.org</a:t>
            </a:r>
            <a:r>
              <a:rPr lang="en-US" altLang="ja-JP" dirty="0" smtClean="0">
                <a:hlinkClick r:id="rId3"/>
              </a:rPr>
              <a:t>/</a:t>
            </a:r>
            <a:endParaRPr lang="en-US" altLang="ja-JP" dirty="0" smtClean="0"/>
          </a:p>
          <a:p>
            <a:r>
              <a:rPr lang="en-US" altLang="ja-JP" dirty="0" smtClean="0"/>
              <a:t>LTSI Test project:</a:t>
            </a:r>
          </a:p>
          <a:p>
            <a:pPr lvl="1"/>
            <a:r>
              <a:rPr lang="en-US" altLang="ja-JP" dirty="0">
                <a:hlinkClick r:id="rId4"/>
              </a:rPr>
              <a:t>http://</a:t>
            </a:r>
            <a:r>
              <a:rPr lang="en-US" altLang="ja-JP" dirty="0" smtClean="0">
                <a:hlinkClick r:id="rId4"/>
              </a:rPr>
              <a:t>ltsi.linuxfoundation.org/ltsi-test-project</a:t>
            </a:r>
            <a:endParaRPr lang="en-US" altLang="ja-JP" dirty="0"/>
          </a:p>
          <a:p>
            <a:pPr lvl="1"/>
            <a:r>
              <a:rPr lang="en-US" altLang="ja-JP" dirty="0" smtClean="0"/>
              <a:t>Test Framework:</a:t>
            </a:r>
          </a:p>
          <a:p>
            <a:pPr lvl="2"/>
            <a:r>
              <a:rPr lang="en-US" altLang="ja-JP" dirty="0" smtClean="0">
                <a:hlinkClick r:id="rId5"/>
              </a:rPr>
              <a:t>https</a:t>
            </a:r>
            <a:r>
              <a:rPr lang="en-US" altLang="ja-JP" dirty="0">
                <a:hlinkClick r:id="rId5"/>
              </a:rPr>
              <a:t>://</a:t>
            </a:r>
            <a:r>
              <a:rPr lang="en-US" altLang="ja-JP" dirty="0" smtClean="0">
                <a:hlinkClick r:id="rId5"/>
              </a:rPr>
              <a:t>bitbucket.org/cogentembedded/jta-public.git</a:t>
            </a:r>
            <a:endParaRPr lang="en-US" altLang="ja-JP" dirty="0"/>
          </a:p>
          <a:p>
            <a:r>
              <a:rPr kumimoji="1" lang="en-US" altLang="ja-JP" dirty="0" smtClean="0"/>
              <a:t>Linux Test Project</a:t>
            </a:r>
          </a:p>
          <a:p>
            <a:pPr lvl="1"/>
            <a:r>
              <a:rPr lang="en-US" altLang="ja-JP" dirty="0">
                <a:hlinkClick r:id="rId6"/>
              </a:rPr>
              <a:t>http://ltp.sourceforge.net</a:t>
            </a:r>
            <a:r>
              <a:rPr lang="en-US" altLang="ja-JP" dirty="0" smtClean="0">
                <a:hlinkClick r:id="rId6"/>
              </a:rPr>
              <a:t>/</a:t>
            </a:r>
            <a:endParaRPr lang="en-US" altLang="ja-JP" dirty="0" smtClean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1B91-F214-4AE8-A6F5-F7E1EDC1D130}" type="slidenum">
              <a:rPr kumimoji="1" lang="ja-JP" altLang="en-US" smtClean="0"/>
              <a:pPr/>
              <a:t>49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37264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LTSI  Test  </a:t>
            </a:r>
            <a:r>
              <a:rPr lang="en-US" altLang="ja-JP" dirty="0" smtClean="0"/>
              <a:t>Environment(Flow)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3696110" y="5407046"/>
            <a:ext cx="5235736" cy="84327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Debian 7.X </a:t>
            </a:r>
            <a:endParaRPr kumimoji="1" lang="ja-JP" altLang="en-US" dirty="0">
              <a:latin typeface="Gungsuh" panose="02030600000101010101" pitchFamily="18" charset="-127"/>
              <a:ea typeface="Gungsuh" panose="02030600000101010101" pitchFamily="18" charset="-127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894331" y="2864018"/>
            <a:ext cx="1424904" cy="165629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Target Board:</a:t>
            </a:r>
          </a:p>
          <a:p>
            <a:pPr algn="ctr"/>
            <a:r>
              <a:rPr kumimoji="1" lang="ja-JP" altLang="en-US" dirty="0" smtClean="0"/>
              <a:t>（</a:t>
            </a:r>
            <a:r>
              <a:rPr kumimoji="1" lang="en-US" altLang="ja-JP" dirty="0" smtClean="0"/>
              <a:t>koslsch</a:t>
            </a:r>
            <a:r>
              <a:rPr kumimoji="1" lang="ja-JP" altLang="en-US" dirty="0" smtClean="0"/>
              <a:t>）</a:t>
            </a:r>
            <a:endParaRPr kumimoji="1" lang="en-US" altLang="ja-JP" dirty="0" smtClean="0"/>
          </a:p>
          <a:p>
            <a:pPr algn="ctr"/>
            <a:r>
              <a:rPr lang="ja-JP" altLang="en-US" dirty="0" smtClean="0"/>
              <a:t>（</a:t>
            </a:r>
            <a:r>
              <a:rPr lang="en-US" altLang="ja-JP" dirty="0" smtClean="0"/>
              <a:t>minnow</a:t>
            </a:r>
            <a:r>
              <a:rPr lang="ja-JP" altLang="en-US" dirty="0" smtClean="0"/>
              <a:t>）</a:t>
            </a:r>
            <a:endParaRPr lang="en-US" altLang="ja-JP" dirty="0" smtClean="0"/>
          </a:p>
          <a:p>
            <a:pPr algn="ctr"/>
            <a:r>
              <a:rPr lang="en-US" altLang="ja-JP" dirty="0" smtClean="0"/>
              <a:t>QEMU:</a:t>
            </a:r>
            <a:endParaRPr lang="en-US" altLang="ja-JP" dirty="0"/>
          </a:p>
          <a:p>
            <a:pPr algn="ctr"/>
            <a:r>
              <a:rPr lang="en-US" altLang="ja-JP" dirty="0"/>
              <a:t>(qemu-arm</a:t>
            </a:r>
            <a:r>
              <a:rPr lang="en-US" altLang="ja-JP" dirty="0" smtClean="0"/>
              <a:t>)</a:t>
            </a:r>
            <a:endParaRPr lang="en-US" altLang="ja-JP" dirty="0"/>
          </a:p>
        </p:txBody>
      </p:sp>
      <p:sp>
        <p:nvSpPr>
          <p:cNvPr id="6" name="正方形/長方形 5"/>
          <p:cNvSpPr/>
          <p:nvPr/>
        </p:nvSpPr>
        <p:spPr>
          <a:xfrm>
            <a:off x="3728815" y="4874117"/>
            <a:ext cx="5175132" cy="4225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jenkins</a:t>
            </a:r>
            <a:endParaRPr kumimoji="1" lang="ja-JP" altLang="en-US" dirty="0">
              <a:latin typeface="Gungsuh" panose="02030600000101010101" pitchFamily="18" charset="-127"/>
              <a:ea typeface="Gungsuh" panose="02030600000101010101" pitchFamily="18" charset="-127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3721886" y="1938749"/>
            <a:ext cx="1894592" cy="284419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kumimoji="1" lang="en-US" altLang="ja-JP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SDK</a:t>
            </a:r>
          </a:p>
          <a:p>
            <a:pPr algn="ctr"/>
            <a:r>
              <a:rPr kumimoji="1" lang="en-US" altLang="ja-JP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(Cross-tools)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5699468" y="1938750"/>
            <a:ext cx="3204477" cy="284419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altLang="ja-JP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Test </a:t>
            </a:r>
            <a:r>
              <a:rPr lang="en-US" altLang="ja-JP" dirty="0">
                <a:latin typeface="Gungsuh" panose="02030600000101010101" pitchFamily="18" charset="-127"/>
                <a:ea typeface="Gungsuh" panose="02030600000101010101" pitchFamily="18" charset="-127"/>
              </a:rPr>
              <a:t>Suite</a:t>
            </a:r>
            <a:endParaRPr kumimoji="1" lang="ja-JP" altLang="en-US" dirty="0">
              <a:latin typeface="Gungsuh" panose="02030600000101010101" pitchFamily="18" charset="-127"/>
              <a:ea typeface="Gungsuh" panose="02030600000101010101" pitchFamily="18" charset="-127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5794868" y="2306089"/>
            <a:ext cx="1565226" cy="2386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36000" rtlCol="0" anchor="t" anchorCtr="0"/>
          <a:lstStyle/>
          <a:p>
            <a:pPr algn="ctr"/>
            <a:r>
              <a:rPr lang="en-US" altLang="ja-JP" sz="1600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Bench marks</a:t>
            </a:r>
          </a:p>
          <a:p>
            <a:pPr algn="ctr"/>
            <a:endParaRPr lang="en-US" altLang="ja-JP" dirty="0" smtClean="0">
              <a:latin typeface="Gungsuh" panose="02030600000101010101" pitchFamily="18" charset="-127"/>
              <a:ea typeface="Gungsuh" panose="02030600000101010101" pitchFamily="18" charset="-127"/>
            </a:endParaRPr>
          </a:p>
          <a:p>
            <a:pPr algn="ctr"/>
            <a:r>
              <a:rPr kumimoji="1" lang="en-US" altLang="ja-JP" sz="1600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[bonnie]</a:t>
            </a:r>
          </a:p>
          <a:p>
            <a:pPr algn="ctr"/>
            <a:r>
              <a:rPr lang="en-US" altLang="ja-JP" sz="1600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[cyclictest]</a:t>
            </a:r>
          </a:p>
          <a:p>
            <a:pPr algn="ctr"/>
            <a:r>
              <a:rPr kumimoji="1" lang="en-US" altLang="ja-JP" sz="1600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[Dhrystone]</a:t>
            </a:r>
          </a:p>
          <a:p>
            <a:pPr algn="ctr"/>
            <a:r>
              <a:rPr lang="en-US" altLang="ja-JP" sz="1600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[himeno]</a:t>
            </a:r>
          </a:p>
          <a:p>
            <a:pPr algn="ctr"/>
            <a:r>
              <a:rPr lang="ja-JP" altLang="en-US" sz="1600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：</a:t>
            </a:r>
            <a:endParaRPr lang="en-US" altLang="ja-JP" sz="1600" dirty="0" smtClean="0">
              <a:latin typeface="Gungsuh" panose="02030600000101010101" pitchFamily="18" charset="-127"/>
              <a:ea typeface="Gungsuh" panose="02030600000101010101" pitchFamily="18" charset="-127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7481785" y="2312755"/>
            <a:ext cx="1349053" cy="2380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36000" rtlCol="0" anchor="t" anchorCtr="0"/>
          <a:lstStyle/>
          <a:p>
            <a:pPr algn="ctr"/>
            <a:r>
              <a:rPr lang="en-US" altLang="ja-JP" sz="1600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Functional</a:t>
            </a:r>
          </a:p>
          <a:p>
            <a:pPr algn="ctr"/>
            <a:endParaRPr lang="en-US" altLang="ja-JP" dirty="0" smtClean="0">
              <a:latin typeface="Gungsuh" panose="02030600000101010101" pitchFamily="18" charset="-127"/>
              <a:ea typeface="Gungsuh" panose="02030600000101010101" pitchFamily="18" charset="-127"/>
            </a:endParaRPr>
          </a:p>
          <a:p>
            <a:pPr algn="ctr"/>
            <a:r>
              <a:rPr lang="en-US" altLang="ja-JP" sz="1600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[bzip2]</a:t>
            </a:r>
            <a:endParaRPr lang="en-US" altLang="ja-JP" sz="1600" dirty="0">
              <a:latin typeface="Gungsuh" panose="02030600000101010101" pitchFamily="18" charset="-127"/>
              <a:ea typeface="Gungsuh" panose="02030600000101010101" pitchFamily="18" charset="-127"/>
            </a:endParaRPr>
          </a:p>
          <a:p>
            <a:pPr algn="ctr"/>
            <a:r>
              <a:rPr lang="en-US" altLang="ja-JP" sz="1600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[LTP]</a:t>
            </a:r>
          </a:p>
          <a:p>
            <a:pPr algn="ctr"/>
            <a:r>
              <a:rPr lang="en-US" altLang="ja-JP" sz="1600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[expat]</a:t>
            </a:r>
            <a:endParaRPr lang="en-US" altLang="ja-JP" sz="1600" dirty="0">
              <a:latin typeface="Gungsuh" panose="02030600000101010101" pitchFamily="18" charset="-127"/>
              <a:ea typeface="Gungsuh" panose="02030600000101010101" pitchFamily="18" charset="-127"/>
            </a:endParaRPr>
          </a:p>
          <a:p>
            <a:pPr algn="ctr"/>
            <a:r>
              <a:rPr lang="en-US" altLang="ja-JP" sz="1600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[netperf]</a:t>
            </a:r>
          </a:p>
          <a:p>
            <a:pPr algn="ctr"/>
            <a:r>
              <a:rPr lang="ja-JP" altLang="en-US" sz="1600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：</a:t>
            </a:r>
            <a:endParaRPr lang="en-US" altLang="ja-JP" sz="1600" dirty="0" smtClean="0">
              <a:latin typeface="Gungsuh" panose="02030600000101010101" pitchFamily="18" charset="-127"/>
              <a:ea typeface="Gungsuh" panose="02030600000101010101" pitchFamily="18" charset="-127"/>
            </a:endParaRPr>
          </a:p>
          <a:p>
            <a:pPr algn="ctr"/>
            <a:endParaRPr kumimoji="1" lang="ja-JP" altLang="en-US" dirty="0">
              <a:latin typeface="Gungsuh" panose="02030600000101010101" pitchFamily="18" charset="-127"/>
              <a:ea typeface="Gungsuh" panose="02030600000101010101" pitchFamily="18" charset="-127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3817518" y="2895983"/>
            <a:ext cx="1726249" cy="4497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altLang="ja-JP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minnow-jta</a:t>
            </a:r>
            <a:endParaRPr lang="en-US" altLang="ja-JP" sz="1600" dirty="0" smtClean="0">
              <a:latin typeface="Gungsuh" panose="02030600000101010101" pitchFamily="18" charset="-127"/>
              <a:ea typeface="Gungsuh" panose="02030600000101010101" pitchFamily="18" charset="-127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3817518" y="3959231"/>
            <a:ext cx="1727366" cy="4497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altLang="ja-JP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qemu-arm</a:t>
            </a:r>
            <a:endParaRPr lang="en-US" altLang="ja-JP" sz="1600" dirty="0" smtClean="0">
              <a:latin typeface="Gungsuh" panose="02030600000101010101" pitchFamily="18" charset="-127"/>
              <a:ea typeface="Gungsuh" panose="02030600000101010101" pitchFamily="18" charset="-127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3817518" y="3428807"/>
            <a:ext cx="1726249" cy="4497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altLang="ja-JP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renesas</a:t>
            </a:r>
            <a:endParaRPr lang="en-US" altLang="ja-JP" sz="1600" dirty="0" smtClean="0">
              <a:latin typeface="Gungsuh" panose="02030600000101010101" pitchFamily="18" charset="-127"/>
              <a:ea typeface="Gungsuh" panose="02030600000101010101" pitchFamily="18" charset="-127"/>
            </a:endParaRPr>
          </a:p>
        </p:txBody>
      </p:sp>
      <p:sp>
        <p:nvSpPr>
          <p:cNvPr id="17" name="下カーブ矢印 16"/>
          <p:cNvSpPr/>
          <p:nvPr/>
        </p:nvSpPr>
        <p:spPr>
          <a:xfrm flipH="1">
            <a:off x="4250678" y="1489512"/>
            <a:ext cx="1658983" cy="449237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8" name="屈折矢印 17"/>
          <p:cNvSpPr/>
          <p:nvPr/>
        </p:nvSpPr>
        <p:spPr>
          <a:xfrm rot="10800000" flipV="1">
            <a:off x="2606781" y="4489413"/>
            <a:ext cx="1040829" cy="1128792"/>
          </a:xfrm>
          <a:prstGeom prst="bentUpArrow">
            <a:avLst>
              <a:gd name="adj1" fmla="val 17727"/>
              <a:gd name="adj2" fmla="val 20676"/>
              <a:gd name="adj3" fmla="val 27035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9" name="正方形/長方形 18"/>
          <p:cNvSpPr/>
          <p:nvPr/>
        </p:nvSpPr>
        <p:spPr>
          <a:xfrm>
            <a:off x="4871810" y="1328012"/>
            <a:ext cx="4106608" cy="4757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latin typeface="+mn-ea"/>
              </a:rPr>
              <a:t>1.Compile Test Suite</a:t>
            </a:r>
            <a:endParaRPr lang="ja-JP" altLang="en-US" dirty="0">
              <a:latin typeface="+mn-ea"/>
            </a:endParaRPr>
          </a:p>
        </p:txBody>
      </p:sp>
      <p:sp>
        <p:nvSpPr>
          <p:cNvPr id="20" name="屈折矢印 19"/>
          <p:cNvSpPr/>
          <p:nvPr/>
        </p:nvSpPr>
        <p:spPr>
          <a:xfrm rot="16200000" flipH="1" flipV="1">
            <a:off x="2141397" y="4487750"/>
            <a:ext cx="1501548" cy="1566680"/>
          </a:xfrm>
          <a:prstGeom prst="bentUpArrow">
            <a:avLst>
              <a:gd name="adj1" fmla="val 12400"/>
              <a:gd name="adj2" fmla="val 10600"/>
              <a:gd name="adj3" fmla="val 12541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1" name="正方形/長方形 20"/>
          <p:cNvSpPr/>
          <p:nvPr/>
        </p:nvSpPr>
        <p:spPr>
          <a:xfrm>
            <a:off x="1014617" y="4652227"/>
            <a:ext cx="1094214" cy="5721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ja-JP" dirty="0">
                <a:latin typeface="+mn-ea"/>
                <a:cs typeface="MV Boli" panose="02000500030200090000" pitchFamily="2" charset="0"/>
              </a:rPr>
              <a:t>4</a:t>
            </a:r>
            <a:r>
              <a:rPr lang="en-US" altLang="ja-JP" dirty="0" smtClean="0">
                <a:latin typeface="+mn-ea"/>
                <a:cs typeface="MV Boli" panose="02000500030200090000" pitchFamily="2" charset="0"/>
              </a:rPr>
              <a:t>. Get </a:t>
            </a:r>
          </a:p>
          <a:p>
            <a:pPr algn="ctr"/>
            <a:r>
              <a:rPr lang="en-US" altLang="ja-JP" dirty="0" smtClean="0">
                <a:latin typeface="+mn-ea"/>
                <a:cs typeface="MV Boli" panose="02000500030200090000" pitchFamily="2" charset="0"/>
              </a:rPr>
              <a:t>the results </a:t>
            </a:r>
          </a:p>
        </p:txBody>
      </p:sp>
      <p:sp>
        <p:nvSpPr>
          <p:cNvPr id="24" name="正方形/長方形 23"/>
          <p:cNvSpPr/>
          <p:nvPr/>
        </p:nvSpPr>
        <p:spPr>
          <a:xfrm>
            <a:off x="3668210" y="1067099"/>
            <a:ext cx="5291536" cy="4289978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3671029" y="1045336"/>
            <a:ext cx="2275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Test Framework</a:t>
            </a:r>
            <a:endParaRPr kumimoji="1" lang="ja-JP" altLang="en-US" dirty="0">
              <a:latin typeface="Gungsuh" panose="02030600000101010101" pitchFamily="18" charset="-127"/>
              <a:ea typeface="Gungsuh" panose="02030600000101010101" pitchFamily="18" charset="-127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1425147" y="2240184"/>
            <a:ext cx="2270964" cy="5579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0" rtlCol="0" anchor="ctr"/>
          <a:lstStyle/>
          <a:p>
            <a:pPr algn="ctr"/>
            <a:r>
              <a:rPr lang="en-US" altLang="ja-JP" dirty="0">
                <a:latin typeface="+mn-ea"/>
                <a:cs typeface="MV Boli" panose="02000500030200090000" pitchFamily="2" charset="0"/>
              </a:rPr>
              <a:t>3</a:t>
            </a:r>
            <a:r>
              <a:rPr lang="en-US" altLang="ja-JP" dirty="0" smtClean="0">
                <a:latin typeface="+mn-ea"/>
                <a:cs typeface="MV Boli" panose="02000500030200090000" pitchFamily="2" charset="0"/>
              </a:rPr>
              <a:t>. Execute some tests</a:t>
            </a:r>
          </a:p>
          <a:p>
            <a:pPr algn="ctr"/>
            <a:r>
              <a:rPr lang="en-US" altLang="ja-JP" dirty="0" smtClean="0">
                <a:latin typeface="+mn-ea"/>
                <a:cs typeface="MV Boli" panose="02000500030200090000" pitchFamily="2" charset="0"/>
              </a:rPr>
              <a:t> on the target board </a:t>
            </a:r>
          </a:p>
        </p:txBody>
      </p:sp>
      <p:grpSp>
        <p:nvGrpSpPr>
          <p:cNvPr id="27" name="グループ化 26"/>
          <p:cNvGrpSpPr/>
          <p:nvPr/>
        </p:nvGrpSpPr>
        <p:grpSpPr>
          <a:xfrm>
            <a:off x="404786" y="2306089"/>
            <a:ext cx="875291" cy="965608"/>
            <a:chOff x="2819711" y="1960932"/>
            <a:chExt cx="1672287" cy="1553958"/>
          </a:xfrm>
        </p:grpSpPr>
        <p:pic>
          <p:nvPicPr>
            <p:cNvPr id="28" name="図 2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19711" y="1960932"/>
              <a:ext cx="1672287" cy="1553958"/>
            </a:xfrm>
            <a:prstGeom prst="rect">
              <a:avLst/>
            </a:prstGeom>
          </p:spPr>
        </p:pic>
        <p:pic>
          <p:nvPicPr>
            <p:cNvPr id="29" name="図 2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66225" y="2016379"/>
              <a:ext cx="965693" cy="991868"/>
            </a:xfrm>
            <a:prstGeom prst="rect">
              <a:avLst/>
            </a:prstGeom>
          </p:spPr>
        </p:pic>
      </p:grpSp>
      <p:sp>
        <p:nvSpPr>
          <p:cNvPr id="33" name="正方形/長方形 32"/>
          <p:cNvSpPr/>
          <p:nvPr/>
        </p:nvSpPr>
        <p:spPr>
          <a:xfrm>
            <a:off x="107817" y="1489512"/>
            <a:ext cx="1873548" cy="6561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ja-JP" dirty="0">
                <a:latin typeface="+mn-ea"/>
                <a:cs typeface="MV Boli" panose="02000500030200090000" pitchFamily="2" charset="0"/>
              </a:rPr>
              <a:t>5</a:t>
            </a:r>
            <a:r>
              <a:rPr lang="en-US" altLang="ja-JP" dirty="0" smtClean="0">
                <a:latin typeface="+mn-ea"/>
                <a:cs typeface="MV Boli" panose="02000500030200090000" pitchFamily="2" charset="0"/>
              </a:rPr>
              <a:t>.</a:t>
            </a:r>
            <a:r>
              <a:rPr lang="ja-JP" altLang="en-US" dirty="0" smtClean="0">
                <a:latin typeface="+mn-ea"/>
                <a:cs typeface="MV Boli" panose="02000500030200090000" pitchFamily="2" charset="0"/>
              </a:rPr>
              <a:t> </a:t>
            </a:r>
            <a:r>
              <a:rPr lang="en-US" altLang="ja-JP" dirty="0" smtClean="0">
                <a:latin typeface="+mn-ea"/>
                <a:cs typeface="MV Boli" panose="02000500030200090000" pitchFamily="2" charset="0"/>
              </a:rPr>
              <a:t>Show the results</a:t>
            </a:r>
          </a:p>
          <a:p>
            <a:pPr algn="ctr"/>
            <a:r>
              <a:rPr lang="en-US" altLang="ja-JP" dirty="0" smtClean="0">
                <a:latin typeface="+mn-ea"/>
                <a:cs typeface="MV Boli" panose="02000500030200090000" pitchFamily="2" charset="0"/>
              </a:rPr>
              <a:t> on GUI</a:t>
            </a:r>
          </a:p>
        </p:txBody>
      </p:sp>
      <p:sp>
        <p:nvSpPr>
          <p:cNvPr id="22" name="正方形/長方形 21"/>
          <p:cNvSpPr/>
          <p:nvPr/>
        </p:nvSpPr>
        <p:spPr>
          <a:xfrm>
            <a:off x="3107299" y="4696544"/>
            <a:ext cx="1662427" cy="6157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0" rtlCol="0" anchor="ctr"/>
          <a:lstStyle/>
          <a:p>
            <a:pPr algn="ctr">
              <a:lnSpc>
                <a:spcPts val="2160"/>
              </a:lnSpc>
            </a:pPr>
            <a:r>
              <a:rPr lang="en-US" altLang="ja-JP" dirty="0" smtClean="0">
                <a:latin typeface="+mn-ea"/>
                <a:cs typeface="MV Boli" panose="02000500030200090000" pitchFamily="2" charset="0"/>
              </a:rPr>
              <a:t>2.</a:t>
            </a:r>
            <a:r>
              <a:rPr lang="ja-JP" altLang="en-US" dirty="0" smtClean="0">
                <a:latin typeface="+mn-ea"/>
                <a:cs typeface="MV Boli" panose="02000500030200090000" pitchFamily="2" charset="0"/>
              </a:rPr>
              <a:t> </a:t>
            </a:r>
            <a:r>
              <a:rPr lang="en-US" altLang="ja-JP" dirty="0" smtClean="0">
                <a:latin typeface="+mn-ea"/>
                <a:cs typeface="MV Boli" panose="02000500030200090000" pitchFamily="2" charset="0"/>
              </a:rPr>
              <a:t>Send</a:t>
            </a:r>
          </a:p>
          <a:p>
            <a:pPr algn="ctr">
              <a:lnSpc>
                <a:spcPts val="2160"/>
              </a:lnSpc>
            </a:pPr>
            <a:r>
              <a:rPr lang="en-US" altLang="ja-JP" dirty="0" smtClean="0">
                <a:latin typeface="+mn-ea"/>
                <a:cs typeface="MV Boli" panose="02000500030200090000" pitchFamily="2" charset="0"/>
              </a:rPr>
              <a:t> the test</a:t>
            </a:r>
            <a:r>
              <a:rPr lang="ja-JP" altLang="en-US" dirty="0" smtClean="0">
                <a:latin typeface="+mn-ea"/>
                <a:cs typeface="MV Boli" panose="02000500030200090000" pitchFamily="2" charset="0"/>
              </a:rPr>
              <a:t> </a:t>
            </a:r>
            <a:r>
              <a:rPr lang="en-US" altLang="ja-JP" dirty="0" smtClean="0">
                <a:latin typeface="+mn-ea"/>
                <a:cs typeface="MV Boli" panose="02000500030200090000" pitchFamily="2" charset="0"/>
              </a:rPr>
              <a:t>binary </a:t>
            </a:r>
          </a:p>
        </p:txBody>
      </p:sp>
      <p:sp>
        <p:nvSpPr>
          <p:cNvPr id="30" name="スライド番号プレースホルダー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1B91-F214-4AE8-A6F5-F7E1EDC1D130}" type="slidenum">
              <a:rPr kumimoji="1" lang="ja-JP" altLang="en-US" smtClean="0"/>
              <a:pPr/>
              <a:t>5</a:t>
            </a:fld>
            <a:endParaRPr kumimoji="1" lang="ja-JP" altLang="en-US" dirty="0"/>
          </a:p>
        </p:txBody>
      </p:sp>
      <p:sp>
        <p:nvSpPr>
          <p:cNvPr id="39" name="屈折矢印 38"/>
          <p:cNvSpPr/>
          <p:nvPr/>
        </p:nvSpPr>
        <p:spPr>
          <a:xfrm rot="10800000" flipV="1">
            <a:off x="481470" y="3271696"/>
            <a:ext cx="3186737" cy="3038487"/>
          </a:xfrm>
          <a:prstGeom prst="bentUpArrow">
            <a:avLst>
              <a:gd name="adj1" fmla="val 6435"/>
              <a:gd name="adj2" fmla="val 5970"/>
              <a:gd name="adj3" fmla="val 8389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32084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1B91-F214-4AE8-A6F5-F7E1EDC1D130}" type="slidenum">
              <a:rPr kumimoji="1" lang="ja-JP" altLang="en-US" smtClean="0"/>
              <a:pPr/>
              <a:t>50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031573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How to Customize </a:t>
            </a:r>
            <a:r>
              <a:rPr lang="en-US" altLang="ja-JP" dirty="0" smtClean="0"/>
              <a:t>?(New Target)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3</a:t>
            </a:r>
            <a:r>
              <a:rPr lang="ja-JP" altLang="en-US" dirty="0" smtClean="0"/>
              <a:t> </a:t>
            </a:r>
            <a:r>
              <a:rPr lang="en-US" altLang="ja-JP" dirty="0" smtClean="0"/>
              <a:t>step to add New Target</a:t>
            </a:r>
          </a:p>
          <a:p>
            <a:pPr lvl="1"/>
            <a:r>
              <a:rPr lang="en-US" altLang="ja-JP" dirty="0" smtClean="0"/>
              <a:t>M</a:t>
            </a:r>
            <a:r>
              <a:rPr kumimoji="1" lang="en-US" altLang="ja-JP" dirty="0" smtClean="0"/>
              <a:t>ake the SDK</a:t>
            </a:r>
            <a:br>
              <a:rPr kumimoji="1" lang="en-US" altLang="ja-JP" dirty="0" smtClean="0"/>
            </a:br>
            <a:r>
              <a:rPr kumimoji="1" lang="en-US" altLang="ja-JP" dirty="0" smtClean="0"/>
              <a:t>for the target</a:t>
            </a:r>
          </a:p>
          <a:p>
            <a:pPr lvl="2"/>
            <a:r>
              <a:rPr lang="en-US" altLang="ja-JP" dirty="0" smtClean="0"/>
              <a:t>Using yocto project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Deploy the SDK </a:t>
            </a:r>
            <a:br>
              <a:rPr lang="en-US" altLang="ja-JP" dirty="0" smtClean="0"/>
            </a:br>
            <a:r>
              <a:rPr lang="en-US" altLang="ja-JP" dirty="0" smtClean="0"/>
              <a:t>into Test</a:t>
            </a:r>
            <a:r>
              <a:rPr lang="ja-JP" altLang="en-US" dirty="0"/>
              <a:t> </a:t>
            </a:r>
            <a:r>
              <a:rPr lang="en-US" altLang="ja-JP" dirty="0" smtClean="0"/>
              <a:t>Framework</a:t>
            </a:r>
          </a:p>
          <a:p>
            <a:pPr lvl="1"/>
            <a:r>
              <a:rPr lang="en-US" altLang="ja-JP" dirty="0" smtClean="0"/>
              <a:t>Set target </a:t>
            </a:r>
            <a:br>
              <a:rPr lang="en-US" altLang="ja-JP" dirty="0" smtClean="0"/>
            </a:br>
            <a:r>
              <a:rPr lang="en-US" altLang="ja-JP" dirty="0" smtClean="0"/>
              <a:t>Information by </a:t>
            </a:r>
            <a:r>
              <a:rPr lang="en-US" altLang="ja-JP" dirty="0"/>
              <a:t>GUI</a:t>
            </a:r>
            <a:endParaRPr lang="en-US" altLang="ja-JP" dirty="0" smtClean="0"/>
          </a:p>
        </p:txBody>
      </p:sp>
      <p:sp>
        <p:nvSpPr>
          <p:cNvPr id="4" name="正方形/長方形 3"/>
          <p:cNvSpPr/>
          <p:nvPr/>
        </p:nvSpPr>
        <p:spPr>
          <a:xfrm>
            <a:off x="3813436" y="5921960"/>
            <a:ext cx="5235736" cy="46170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Debian 7.X </a:t>
            </a:r>
            <a:endParaRPr kumimoji="1" lang="ja-JP" altLang="en-US" dirty="0">
              <a:latin typeface="Gungsuh" panose="02030600000101010101" pitchFamily="18" charset="-127"/>
              <a:ea typeface="Gungsuh" panose="02030600000101010101" pitchFamily="18" charset="-127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3844199" y="5138920"/>
            <a:ext cx="5175132" cy="63291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altLang="ja-JP" dirty="0" smtClean="0">
              <a:latin typeface="Gungsuh" panose="02030600000101010101" pitchFamily="18" charset="-127"/>
              <a:ea typeface="Gungsuh" panose="02030600000101010101" pitchFamily="18" charset="-127"/>
            </a:endParaRPr>
          </a:p>
          <a:p>
            <a:pPr algn="ctr"/>
            <a:r>
              <a:rPr lang="en-US" altLang="ja-JP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Jenkins</a:t>
            </a:r>
            <a:endParaRPr kumimoji="1" lang="ja-JP" altLang="en-US" dirty="0">
              <a:latin typeface="Gungsuh" panose="02030600000101010101" pitchFamily="18" charset="-127"/>
              <a:ea typeface="Gungsuh" panose="02030600000101010101" pitchFamily="18" charset="-127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3837086" y="2079166"/>
            <a:ext cx="3621467" cy="297399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kumimoji="1" lang="en-US" altLang="ja-JP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SDK</a:t>
            </a:r>
          </a:p>
          <a:p>
            <a:pPr algn="ctr"/>
            <a:r>
              <a:rPr kumimoji="1" lang="en-US" altLang="ja-JP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(Cross-tools)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7514355" y="2072100"/>
            <a:ext cx="1506915" cy="297760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altLang="ja-JP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Test </a:t>
            </a:r>
            <a:r>
              <a:rPr lang="en-US" altLang="ja-JP" dirty="0">
                <a:latin typeface="Gungsuh" panose="02030600000101010101" pitchFamily="18" charset="-127"/>
                <a:ea typeface="Gungsuh" panose="02030600000101010101" pitchFamily="18" charset="-127"/>
              </a:rPr>
              <a:t>Suite</a:t>
            </a:r>
            <a:endParaRPr kumimoji="1" lang="ja-JP" altLang="en-US" dirty="0">
              <a:latin typeface="Gungsuh" panose="02030600000101010101" pitchFamily="18" charset="-127"/>
              <a:ea typeface="Gungsuh" panose="02030600000101010101" pitchFamily="18" charset="-127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3895163" y="2796188"/>
            <a:ext cx="1726249" cy="4497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altLang="ja-JP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minnow-jta</a:t>
            </a:r>
            <a:endParaRPr lang="en-US" altLang="ja-JP" sz="1600" dirty="0" smtClean="0">
              <a:latin typeface="Gungsuh" panose="02030600000101010101" pitchFamily="18" charset="-127"/>
              <a:ea typeface="Gungsuh" panose="02030600000101010101" pitchFamily="18" charset="-127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3895163" y="3859436"/>
            <a:ext cx="1727366" cy="4497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altLang="ja-JP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qemu-arm</a:t>
            </a:r>
            <a:endParaRPr lang="en-US" altLang="ja-JP" sz="1600" dirty="0" smtClean="0">
              <a:latin typeface="Gungsuh" panose="02030600000101010101" pitchFamily="18" charset="-127"/>
              <a:ea typeface="Gungsuh" panose="02030600000101010101" pitchFamily="18" charset="-127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3895163" y="3329012"/>
            <a:ext cx="1726249" cy="4497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altLang="ja-JP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renesas</a:t>
            </a:r>
            <a:endParaRPr lang="en-US" altLang="ja-JP" sz="1600" dirty="0" smtClean="0">
              <a:latin typeface="Gungsuh" panose="02030600000101010101" pitchFamily="18" charset="-127"/>
              <a:ea typeface="Gungsuh" panose="02030600000101010101" pitchFamily="18" charset="-127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3785536" y="1430313"/>
            <a:ext cx="5291536" cy="4423118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785536" y="1430312"/>
            <a:ext cx="2275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Test Framework</a:t>
            </a:r>
            <a:endParaRPr kumimoji="1" lang="ja-JP" altLang="en-US" dirty="0">
              <a:latin typeface="Gungsuh" panose="02030600000101010101" pitchFamily="18" charset="-127"/>
              <a:ea typeface="Gungsuh" panose="02030600000101010101" pitchFamily="18" charset="-127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3895163" y="4351490"/>
            <a:ext cx="1715270" cy="449788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altLang="ja-JP" dirty="0" smtClean="0">
                <a:solidFill>
                  <a:srgbClr val="FF0000"/>
                </a:solidFill>
                <a:latin typeface="Gungsuh" panose="02030600000101010101" pitchFamily="18" charset="-127"/>
                <a:ea typeface="Gungsuh" panose="02030600000101010101" pitchFamily="18" charset="-127"/>
              </a:rPr>
              <a:t>New target</a:t>
            </a:r>
            <a:endParaRPr lang="en-US" altLang="ja-JP" sz="1600" dirty="0" smtClean="0">
              <a:solidFill>
                <a:srgbClr val="FF0000"/>
              </a:solidFill>
              <a:latin typeface="Gungsuh" panose="02030600000101010101" pitchFamily="18" charset="-127"/>
              <a:ea typeface="Gungsuh" panose="02030600000101010101" pitchFamily="18" charset="-127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5678480" y="4203264"/>
            <a:ext cx="1873548" cy="6561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r>
              <a:rPr lang="en-US" altLang="ja-JP" dirty="0" smtClean="0">
                <a:latin typeface="+mn-ea"/>
                <a:cs typeface="MV Boli" panose="02000500030200090000" pitchFamily="2" charset="0"/>
              </a:rPr>
              <a:t>1. Make the SDK</a:t>
            </a:r>
          </a:p>
          <a:p>
            <a:r>
              <a:rPr lang="en-US" altLang="ja-JP" dirty="0" smtClean="0">
                <a:latin typeface="+mn-ea"/>
                <a:cs typeface="MV Boli" panose="02000500030200090000" pitchFamily="2" charset="0"/>
              </a:rPr>
              <a:t>2. Deploy the SDK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5678479" y="5173688"/>
            <a:ext cx="1608586" cy="3143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r>
              <a:rPr lang="en-US" altLang="ja-JP" dirty="0">
                <a:solidFill>
                  <a:schemeClr val="tx1"/>
                </a:solidFill>
                <a:latin typeface="+mn-ea"/>
                <a:cs typeface="MV Boli" panose="02000500030200090000" pitchFamily="2" charset="0"/>
              </a:rPr>
              <a:t>3.Set info. by</a:t>
            </a:r>
            <a:r>
              <a:rPr lang="ja-JP" altLang="en-US" dirty="0">
                <a:solidFill>
                  <a:schemeClr val="tx1"/>
                </a:solidFill>
                <a:latin typeface="+mn-ea"/>
                <a:cs typeface="MV Boli" panose="02000500030200090000" pitchFamily="2" charset="0"/>
              </a:rPr>
              <a:t> </a:t>
            </a:r>
            <a:r>
              <a:rPr lang="en-US" altLang="ja-JP" dirty="0">
                <a:solidFill>
                  <a:schemeClr val="tx1"/>
                </a:solidFill>
                <a:latin typeface="+mn-ea"/>
                <a:cs typeface="MV Boli" panose="02000500030200090000" pitchFamily="2" charset="0"/>
              </a:rPr>
              <a:t>UI</a:t>
            </a:r>
          </a:p>
        </p:txBody>
      </p:sp>
      <p:sp>
        <p:nvSpPr>
          <p:cNvPr id="21" name="正方形/長方形 20"/>
          <p:cNvSpPr/>
          <p:nvPr/>
        </p:nvSpPr>
        <p:spPr>
          <a:xfrm>
            <a:off x="3883067" y="5204357"/>
            <a:ext cx="1727366" cy="343379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altLang="ja-JP" dirty="0" smtClean="0">
                <a:solidFill>
                  <a:srgbClr val="FF0000"/>
                </a:solidFill>
                <a:latin typeface="Gungsuh" panose="02030600000101010101" pitchFamily="18" charset="-127"/>
                <a:ea typeface="Gungsuh" panose="02030600000101010101" pitchFamily="18" charset="-127"/>
              </a:rPr>
              <a:t>New Setting </a:t>
            </a:r>
            <a:endParaRPr lang="en-US" altLang="ja-JP" sz="1600" dirty="0" smtClean="0">
              <a:solidFill>
                <a:srgbClr val="FF0000"/>
              </a:solidFill>
              <a:latin typeface="Gungsuh" panose="02030600000101010101" pitchFamily="18" charset="-127"/>
              <a:ea typeface="Gungsuh" panose="02030600000101010101" pitchFamily="18" charset="-127"/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1B91-F214-4AE8-A6F5-F7E1EDC1D130}" type="slidenum">
              <a:rPr kumimoji="1" lang="ja-JP" altLang="en-US" smtClean="0"/>
              <a:pPr/>
              <a:t>6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1429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7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sz="3600" dirty="0"/>
              <a:t>How to Customize ?(Raspberry pi  2</a:t>
            </a:r>
            <a:r>
              <a:rPr lang="en-US" altLang="ja-JP" sz="3600" dirty="0" smtClean="0"/>
              <a:t>)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3</a:t>
            </a:r>
            <a:r>
              <a:rPr lang="ja-JP" altLang="en-US" dirty="0" smtClean="0"/>
              <a:t> </a:t>
            </a:r>
            <a:r>
              <a:rPr lang="en-US" altLang="ja-JP" dirty="0" smtClean="0"/>
              <a:t>step to add New Target</a:t>
            </a:r>
          </a:p>
          <a:p>
            <a:pPr lvl="1"/>
            <a:r>
              <a:rPr lang="en-US" altLang="ja-JP" dirty="0" smtClean="0">
                <a:solidFill>
                  <a:srgbClr val="3366FF"/>
                </a:solidFill>
              </a:rPr>
              <a:t>M</a:t>
            </a:r>
            <a:r>
              <a:rPr kumimoji="1" lang="en-US" altLang="ja-JP" dirty="0" smtClean="0">
                <a:solidFill>
                  <a:srgbClr val="3366FF"/>
                </a:solidFill>
              </a:rPr>
              <a:t>ake the SDK</a:t>
            </a:r>
            <a:br>
              <a:rPr kumimoji="1" lang="en-US" altLang="ja-JP" dirty="0" smtClean="0">
                <a:solidFill>
                  <a:srgbClr val="3366FF"/>
                </a:solidFill>
              </a:rPr>
            </a:br>
            <a:r>
              <a:rPr kumimoji="1" lang="en-US" altLang="ja-JP" dirty="0" smtClean="0">
                <a:solidFill>
                  <a:srgbClr val="3366FF"/>
                </a:solidFill>
              </a:rPr>
              <a:t>for </a:t>
            </a:r>
            <a:r>
              <a:rPr lang="en-US" altLang="ja-JP" dirty="0">
                <a:solidFill>
                  <a:srgbClr val="3366FF"/>
                </a:solidFill>
              </a:rPr>
              <a:t>the</a:t>
            </a:r>
            <a:r>
              <a:rPr kumimoji="1" lang="en-US" altLang="ja-JP" dirty="0" smtClean="0">
                <a:solidFill>
                  <a:srgbClr val="3366FF"/>
                </a:solidFill>
              </a:rPr>
              <a:t> target</a:t>
            </a:r>
          </a:p>
          <a:p>
            <a:pPr lvl="2"/>
            <a:r>
              <a:rPr lang="en-US" altLang="ja-JP" dirty="0" smtClean="0">
                <a:solidFill>
                  <a:srgbClr val="3366FF"/>
                </a:solidFill>
              </a:rPr>
              <a:t>Using yocto project</a:t>
            </a:r>
            <a:endParaRPr kumimoji="1" lang="en-US" altLang="ja-JP" dirty="0" smtClean="0">
              <a:solidFill>
                <a:srgbClr val="3366FF"/>
              </a:solidFill>
            </a:endParaRPr>
          </a:p>
          <a:p>
            <a:pPr lvl="1"/>
            <a:r>
              <a:rPr lang="en-US" altLang="ja-JP" dirty="0" smtClean="0"/>
              <a:t>Deploy the SDK </a:t>
            </a:r>
            <a:br>
              <a:rPr lang="en-US" altLang="ja-JP" dirty="0" smtClean="0"/>
            </a:br>
            <a:r>
              <a:rPr lang="en-US" altLang="ja-JP" dirty="0" smtClean="0"/>
              <a:t>into Test</a:t>
            </a:r>
            <a:r>
              <a:rPr lang="ja-JP" altLang="en-US" dirty="0"/>
              <a:t> </a:t>
            </a:r>
            <a:r>
              <a:rPr lang="en-US" altLang="ja-JP" dirty="0" smtClean="0"/>
              <a:t>Framework</a:t>
            </a:r>
          </a:p>
          <a:p>
            <a:pPr lvl="1"/>
            <a:r>
              <a:rPr lang="en-US" altLang="ja-JP" dirty="0" smtClean="0"/>
              <a:t>Set target </a:t>
            </a:r>
            <a:br>
              <a:rPr lang="en-US" altLang="ja-JP" dirty="0" smtClean="0"/>
            </a:br>
            <a:r>
              <a:rPr lang="en-US" altLang="ja-JP" dirty="0" smtClean="0"/>
              <a:t>Information by </a:t>
            </a:r>
            <a:r>
              <a:rPr lang="en-US" altLang="ja-JP" dirty="0"/>
              <a:t>GUI</a:t>
            </a:r>
            <a:endParaRPr lang="en-US" altLang="ja-JP" dirty="0" smtClean="0"/>
          </a:p>
        </p:txBody>
      </p:sp>
      <p:sp>
        <p:nvSpPr>
          <p:cNvPr id="22" name="タイトル 1"/>
          <p:cNvSpPr txBox="1">
            <a:spLocks/>
          </p:cNvSpPr>
          <p:nvPr/>
        </p:nvSpPr>
        <p:spPr>
          <a:xfrm>
            <a:off x="1628056" y="341040"/>
            <a:ext cx="7426349" cy="49006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ja-JP" altLang="en-US" sz="3600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1B91-F214-4AE8-A6F5-F7E1EDC1D130}" type="slidenum">
              <a:rPr kumimoji="1" lang="ja-JP" altLang="en-US" smtClean="0"/>
              <a:pPr/>
              <a:t>7</a:t>
            </a:fld>
            <a:endParaRPr kumimoji="1" lang="ja-JP" altLang="en-US" dirty="0"/>
          </a:p>
        </p:txBody>
      </p:sp>
      <p:sp>
        <p:nvSpPr>
          <p:cNvPr id="36" name="正方形/長方形 35"/>
          <p:cNvSpPr/>
          <p:nvPr/>
        </p:nvSpPr>
        <p:spPr>
          <a:xfrm>
            <a:off x="3813436" y="5921960"/>
            <a:ext cx="5235736" cy="46170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Debian 7.X </a:t>
            </a:r>
            <a:endParaRPr kumimoji="1" lang="ja-JP" altLang="en-US" dirty="0">
              <a:latin typeface="Gungsuh" panose="02030600000101010101" pitchFamily="18" charset="-127"/>
              <a:ea typeface="Gungsuh" panose="02030600000101010101" pitchFamily="18" charset="-127"/>
            </a:endParaRPr>
          </a:p>
        </p:txBody>
      </p:sp>
      <p:sp>
        <p:nvSpPr>
          <p:cNvPr id="37" name="正方形/長方形 36"/>
          <p:cNvSpPr/>
          <p:nvPr/>
        </p:nvSpPr>
        <p:spPr>
          <a:xfrm>
            <a:off x="3844199" y="5138920"/>
            <a:ext cx="5175132" cy="63291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altLang="ja-JP" dirty="0" smtClean="0">
              <a:latin typeface="Gungsuh" panose="02030600000101010101" pitchFamily="18" charset="-127"/>
              <a:ea typeface="Gungsuh" panose="02030600000101010101" pitchFamily="18" charset="-127"/>
            </a:endParaRPr>
          </a:p>
          <a:p>
            <a:pPr algn="ctr"/>
            <a:r>
              <a:rPr lang="en-US" altLang="ja-JP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Jenkins</a:t>
            </a:r>
            <a:endParaRPr kumimoji="1" lang="ja-JP" altLang="en-US" dirty="0">
              <a:latin typeface="Gungsuh" panose="02030600000101010101" pitchFamily="18" charset="-127"/>
              <a:ea typeface="Gungsuh" panose="02030600000101010101" pitchFamily="18" charset="-127"/>
            </a:endParaRPr>
          </a:p>
        </p:txBody>
      </p:sp>
      <p:sp>
        <p:nvSpPr>
          <p:cNvPr id="38" name="正方形/長方形 37"/>
          <p:cNvSpPr/>
          <p:nvPr/>
        </p:nvSpPr>
        <p:spPr>
          <a:xfrm>
            <a:off x="3837086" y="2079166"/>
            <a:ext cx="3621467" cy="297399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kumimoji="1" lang="en-US" altLang="ja-JP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SDK</a:t>
            </a:r>
          </a:p>
          <a:p>
            <a:pPr algn="ctr"/>
            <a:r>
              <a:rPr kumimoji="1" lang="en-US" altLang="ja-JP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(Cross-tools)</a:t>
            </a:r>
          </a:p>
        </p:txBody>
      </p:sp>
      <p:sp>
        <p:nvSpPr>
          <p:cNvPr id="39" name="正方形/長方形 38"/>
          <p:cNvSpPr/>
          <p:nvPr/>
        </p:nvSpPr>
        <p:spPr>
          <a:xfrm>
            <a:off x="7514355" y="2072100"/>
            <a:ext cx="1506915" cy="297760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altLang="ja-JP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Test </a:t>
            </a:r>
            <a:r>
              <a:rPr lang="en-US" altLang="ja-JP" dirty="0">
                <a:latin typeface="Gungsuh" panose="02030600000101010101" pitchFamily="18" charset="-127"/>
                <a:ea typeface="Gungsuh" panose="02030600000101010101" pitchFamily="18" charset="-127"/>
              </a:rPr>
              <a:t>Suite</a:t>
            </a:r>
            <a:endParaRPr kumimoji="1" lang="ja-JP" altLang="en-US" dirty="0">
              <a:latin typeface="Gungsuh" panose="02030600000101010101" pitchFamily="18" charset="-127"/>
              <a:ea typeface="Gungsuh" panose="02030600000101010101" pitchFamily="18" charset="-127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3895163" y="2796188"/>
            <a:ext cx="1726249" cy="4497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altLang="ja-JP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minnow-jta</a:t>
            </a:r>
            <a:endParaRPr lang="en-US" altLang="ja-JP" sz="1600" dirty="0" smtClean="0">
              <a:latin typeface="Gungsuh" panose="02030600000101010101" pitchFamily="18" charset="-127"/>
              <a:ea typeface="Gungsuh" panose="02030600000101010101" pitchFamily="18" charset="-127"/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3895163" y="3859436"/>
            <a:ext cx="1727366" cy="4497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altLang="ja-JP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qemu-arm</a:t>
            </a:r>
            <a:endParaRPr lang="en-US" altLang="ja-JP" sz="1600" dirty="0" smtClean="0">
              <a:latin typeface="Gungsuh" panose="02030600000101010101" pitchFamily="18" charset="-127"/>
              <a:ea typeface="Gungsuh" panose="02030600000101010101" pitchFamily="18" charset="-127"/>
            </a:endParaRPr>
          </a:p>
        </p:txBody>
      </p:sp>
      <p:sp>
        <p:nvSpPr>
          <p:cNvPr id="42" name="正方形/長方形 41"/>
          <p:cNvSpPr/>
          <p:nvPr/>
        </p:nvSpPr>
        <p:spPr>
          <a:xfrm>
            <a:off x="3895163" y="3329012"/>
            <a:ext cx="1726249" cy="4497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altLang="ja-JP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renesas</a:t>
            </a:r>
            <a:endParaRPr lang="en-US" altLang="ja-JP" sz="1600" dirty="0" smtClean="0">
              <a:latin typeface="Gungsuh" panose="02030600000101010101" pitchFamily="18" charset="-127"/>
              <a:ea typeface="Gungsuh" panose="02030600000101010101" pitchFamily="18" charset="-127"/>
            </a:endParaRPr>
          </a:p>
        </p:txBody>
      </p:sp>
      <p:sp>
        <p:nvSpPr>
          <p:cNvPr id="43" name="正方形/長方形 42"/>
          <p:cNvSpPr/>
          <p:nvPr/>
        </p:nvSpPr>
        <p:spPr>
          <a:xfrm>
            <a:off x="3785536" y="1430313"/>
            <a:ext cx="5291536" cy="4423118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3785536" y="1430312"/>
            <a:ext cx="2275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Test Framework</a:t>
            </a:r>
            <a:endParaRPr kumimoji="1" lang="ja-JP" altLang="en-US" dirty="0">
              <a:latin typeface="Gungsuh" panose="02030600000101010101" pitchFamily="18" charset="-127"/>
              <a:ea typeface="Gungsuh" panose="02030600000101010101" pitchFamily="18" charset="-127"/>
            </a:endParaRPr>
          </a:p>
        </p:txBody>
      </p:sp>
      <p:sp>
        <p:nvSpPr>
          <p:cNvPr id="45" name="正方形/長方形 44"/>
          <p:cNvSpPr/>
          <p:nvPr/>
        </p:nvSpPr>
        <p:spPr>
          <a:xfrm>
            <a:off x="3895163" y="4351490"/>
            <a:ext cx="1715270" cy="449788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altLang="ja-JP" dirty="0" smtClean="0">
                <a:solidFill>
                  <a:srgbClr val="FF0000"/>
                </a:solidFill>
                <a:latin typeface="Gungsuh" panose="02030600000101010101" pitchFamily="18" charset="-127"/>
                <a:ea typeface="Gungsuh" panose="02030600000101010101" pitchFamily="18" charset="-127"/>
              </a:rPr>
              <a:t>New target</a:t>
            </a:r>
            <a:endParaRPr lang="en-US" altLang="ja-JP" sz="1600" dirty="0" smtClean="0">
              <a:solidFill>
                <a:srgbClr val="FF0000"/>
              </a:solidFill>
              <a:latin typeface="Gungsuh" panose="02030600000101010101" pitchFamily="18" charset="-127"/>
              <a:ea typeface="Gungsuh" panose="02030600000101010101" pitchFamily="18" charset="-127"/>
            </a:endParaRPr>
          </a:p>
        </p:txBody>
      </p:sp>
      <p:sp>
        <p:nvSpPr>
          <p:cNvPr id="46" name="正方形/長方形 45"/>
          <p:cNvSpPr/>
          <p:nvPr/>
        </p:nvSpPr>
        <p:spPr>
          <a:xfrm>
            <a:off x="5678480" y="4203264"/>
            <a:ext cx="1873548" cy="6561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r>
              <a:rPr lang="en-US" altLang="ja-JP" dirty="0" smtClean="0">
                <a:latin typeface="+mn-ea"/>
                <a:cs typeface="MV Boli" panose="02000500030200090000" pitchFamily="2" charset="0"/>
              </a:rPr>
              <a:t>1. Make the SDK</a:t>
            </a:r>
          </a:p>
          <a:p>
            <a:r>
              <a:rPr lang="en-US" altLang="ja-JP" dirty="0" smtClean="0">
                <a:solidFill>
                  <a:schemeClr val="bg1">
                    <a:lumMod val="50000"/>
                  </a:schemeClr>
                </a:solidFill>
                <a:latin typeface="+mn-ea"/>
                <a:cs typeface="MV Boli" panose="02000500030200090000" pitchFamily="2" charset="0"/>
              </a:rPr>
              <a:t>2. Deploy the SDK</a:t>
            </a:r>
          </a:p>
        </p:txBody>
      </p:sp>
      <p:sp>
        <p:nvSpPr>
          <p:cNvPr id="47" name="正方形/長方形 46"/>
          <p:cNvSpPr/>
          <p:nvPr/>
        </p:nvSpPr>
        <p:spPr>
          <a:xfrm>
            <a:off x="5678480" y="5173688"/>
            <a:ext cx="1537866" cy="3143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r>
              <a:rPr lang="en-US" altLang="ja-JP" dirty="0" smtClean="0">
                <a:solidFill>
                  <a:schemeClr val="bg1">
                    <a:lumMod val="50000"/>
                  </a:schemeClr>
                </a:solidFill>
                <a:latin typeface="+mn-ea"/>
                <a:cs typeface="MV Boli" panose="02000500030200090000" pitchFamily="2" charset="0"/>
              </a:rPr>
              <a:t>3.Set info. by</a:t>
            </a:r>
            <a:r>
              <a:rPr lang="ja-JP" altLang="en-US" dirty="0" smtClean="0">
                <a:solidFill>
                  <a:schemeClr val="bg1">
                    <a:lumMod val="50000"/>
                  </a:schemeClr>
                </a:solidFill>
                <a:latin typeface="+mn-ea"/>
                <a:cs typeface="MV Boli" panose="02000500030200090000" pitchFamily="2" charset="0"/>
              </a:rPr>
              <a:t> </a:t>
            </a:r>
            <a:r>
              <a:rPr lang="en-US" altLang="ja-JP" dirty="0" smtClean="0">
                <a:solidFill>
                  <a:schemeClr val="bg1">
                    <a:lumMod val="50000"/>
                  </a:schemeClr>
                </a:solidFill>
                <a:latin typeface="+mn-ea"/>
                <a:cs typeface="MV Boli" panose="02000500030200090000" pitchFamily="2" charset="0"/>
              </a:rPr>
              <a:t>UI</a:t>
            </a:r>
          </a:p>
        </p:txBody>
      </p:sp>
      <p:sp>
        <p:nvSpPr>
          <p:cNvPr id="48" name="正方形/長方形 47"/>
          <p:cNvSpPr/>
          <p:nvPr/>
        </p:nvSpPr>
        <p:spPr>
          <a:xfrm>
            <a:off x="3883067" y="5204357"/>
            <a:ext cx="1727366" cy="343379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altLang="ja-JP" dirty="0" smtClean="0">
                <a:solidFill>
                  <a:schemeClr val="bg1">
                    <a:lumMod val="50000"/>
                  </a:schemeClr>
                </a:solidFill>
                <a:latin typeface="Gungsuh" panose="02030600000101010101" pitchFamily="18" charset="-127"/>
                <a:ea typeface="Gungsuh" panose="02030600000101010101" pitchFamily="18" charset="-127"/>
              </a:rPr>
              <a:t>New Setting </a:t>
            </a:r>
            <a:endParaRPr lang="en-US" altLang="ja-JP" sz="1600" dirty="0" smtClean="0">
              <a:solidFill>
                <a:schemeClr val="bg1">
                  <a:lumMod val="50000"/>
                </a:schemeClr>
              </a:solidFill>
              <a:latin typeface="Gungsuh" panose="02030600000101010101" pitchFamily="18" charset="-127"/>
              <a:ea typeface="Gungsuh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51206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sz="3600" dirty="0"/>
              <a:t>How to Customize </a:t>
            </a:r>
            <a:r>
              <a:rPr lang="en-US" altLang="ja-JP" sz="3600" dirty="0" smtClean="0"/>
              <a:t>?(</a:t>
            </a:r>
            <a:r>
              <a:rPr lang="en-US" altLang="ja-JP" sz="3600" dirty="0"/>
              <a:t>Raspberry pi  </a:t>
            </a:r>
            <a:r>
              <a:rPr lang="en-US" altLang="ja-JP" sz="3600" dirty="0" smtClean="0"/>
              <a:t>2)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Make </a:t>
            </a:r>
            <a:r>
              <a:rPr lang="en-US" altLang="ja-JP" dirty="0"/>
              <a:t>the </a:t>
            </a:r>
            <a:r>
              <a:rPr lang="en-US" altLang="ja-JP" dirty="0" smtClean="0"/>
              <a:t>SDK</a:t>
            </a:r>
          </a:p>
          <a:p>
            <a:pPr lvl="1"/>
            <a:r>
              <a:rPr lang="en-US" altLang="ja-JP" dirty="0" smtClean="0"/>
              <a:t>Getting </a:t>
            </a:r>
            <a:r>
              <a:rPr lang="en-US" altLang="ja-JP" dirty="0">
                <a:solidFill>
                  <a:srgbClr val="3366FF"/>
                </a:solidFill>
              </a:rPr>
              <a:t>poky</a:t>
            </a:r>
            <a:r>
              <a:rPr lang="en-US" altLang="ja-JP" dirty="0"/>
              <a:t> from </a:t>
            </a:r>
            <a:r>
              <a:rPr lang="en-US" altLang="ja-JP" dirty="0" err="1"/>
              <a:t>Yocto</a:t>
            </a:r>
            <a:r>
              <a:rPr lang="en-US" altLang="ja-JP" dirty="0"/>
              <a:t> project</a:t>
            </a:r>
            <a:r>
              <a:rPr lang="en-US" altLang="ja-JP" dirty="0" smtClean="0"/>
              <a:t> </a:t>
            </a:r>
          </a:p>
          <a:p>
            <a:pPr lvl="2"/>
            <a:endParaRPr lang="en-US" altLang="ja-JP" dirty="0" smtClean="0"/>
          </a:p>
          <a:p>
            <a:pPr lvl="2"/>
            <a:endParaRPr lang="en-US" altLang="ja-JP" dirty="0" smtClean="0"/>
          </a:p>
          <a:p>
            <a:pPr lvl="1"/>
            <a:r>
              <a:rPr lang="en-US" altLang="ja-JP" dirty="0" smtClean="0"/>
              <a:t>Getting </a:t>
            </a:r>
            <a:r>
              <a:rPr lang="en-US" altLang="ja-JP" dirty="0" smtClean="0">
                <a:solidFill>
                  <a:srgbClr val="3366FF"/>
                </a:solidFill>
              </a:rPr>
              <a:t>meta-raspi</a:t>
            </a:r>
            <a:r>
              <a:rPr lang="en-US" altLang="ja-JP" dirty="0" smtClean="0"/>
              <a:t> and </a:t>
            </a:r>
            <a:r>
              <a:rPr lang="en-US" altLang="ja-JP" dirty="0" smtClean="0">
                <a:solidFill>
                  <a:srgbClr val="3366FF"/>
                </a:solidFill>
              </a:rPr>
              <a:t>meta-</a:t>
            </a:r>
            <a:r>
              <a:rPr lang="en-US" altLang="ja-JP" dirty="0" err="1" smtClean="0">
                <a:solidFill>
                  <a:srgbClr val="3366FF"/>
                </a:solidFill>
              </a:rPr>
              <a:t>jta</a:t>
            </a:r>
            <a:endParaRPr lang="en-US" altLang="ja-JP" dirty="0" smtClean="0">
              <a:solidFill>
                <a:srgbClr val="3366FF"/>
              </a:solidFill>
            </a:endParaRPr>
          </a:p>
          <a:p>
            <a:pPr lvl="2"/>
            <a:r>
              <a:rPr lang="en-US" altLang="ja-JP" dirty="0" smtClean="0">
                <a:solidFill>
                  <a:srgbClr val="3366FF"/>
                </a:solidFill>
              </a:rPr>
              <a:t>meta-raspi</a:t>
            </a:r>
            <a:r>
              <a:rPr lang="en-US" altLang="ja-JP" dirty="0" smtClean="0"/>
              <a:t> : For making a OS </a:t>
            </a:r>
            <a:r>
              <a:rPr lang="en-US" altLang="ja-JP" dirty="0"/>
              <a:t>image and SDK  for Raspberry pi2 </a:t>
            </a:r>
            <a:endParaRPr lang="en-US" altLang="ja-JP" dirty="0" smtClean="0"/>
          </a:p>
          <a:p>
            <a:pPr lvl="2"/>
            <a:endParaRPr lang="en-US" altLang="ja-JP" dirty="0" smtClean="0"/>
          </a:p>
          <a:p>
            <a:pPr lvl="2"/>
            <a:endParaRPr lang="en-US" altLang="ja-JP" dirty="0" smtClean="0"/>
          </a:p>
          <a:p>
            <a:pPr lvl="2"/>
            <a:r>
              <a:rPr lang="en-US" altLang="ja-JP" dirty="0" smtClean="0">
                <a:solidFill>
                  <a:srgbClr val="3366FF"/>
                </a:solidFill>
              </a:rPr>
              <a:t>meta-jta</a:t>
            </a:r>
            <a:r>
              <a:rPr lang="en-US" altLang="ja-JP" dirty="0" smtClean="0"/>
              <a:t>: </a:t>
            </a:r>
            <a:r>
              <a:rPr lang="en-US" altLang="ja-JP" dirty="0"/>
              <a:t>For </a:t>
            </a:r>
            <a:r>
              <a:rPr lang="en-US" altLang="ja-JP" dirty="0" smtClean="0"/>
              <a:t>adding Headers and Libs for the Test Suite</a:t>
            </a:r>
          </a:p>
          <a:p>
            <a:pPr lvl="2"/>
            <a:endParaRPr kumimoji="1" lang="en-US" altLang="ja-JP" dirty="0"/>
          </a:p>
          <a:p>
            <a:pPr marL="266700" lvl="1" indent="0">
              <a:buNone/>
            </a:pPr>
            <a:endParaRPr kumimoji="1" lang="en-US" altLang="ja-JP" dirty="0"/>
          </a:p>
        </p:txBody>
      </p:sp>
      <p:sp>
        <p:nvSpPr>
          <p:cNvPr id="4" name="正方形/長方形 3"/>
          <p:cNvSpPr/>
          <p:nvPr/>
        </p:nvSpPr>
        <p:spPr>
          <a:xfrm>
            <a:off x="964489" y="2100569"/>
            <a:ext cx="7937515" cy="51758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ja-JP" sz="2400" dirty="0" smtClean="0"/>
              <a:t>$ </a:t>
            </a:r>
            <a:r>
              <a:rPr lang="en-US" altLang="ja-JP" sz="2400" b="1" dirty="0" smtClean="0"/>
              <a:t>git clone git://git.yoctoproject.org/poky.git</a:t>
            </a:r>
            <a:endParaRPr lang="ja-JP" altLang="ja-JP" sz="2400" dirty="0" smtClean="0"/>
          </a:p>
        </p:txBody>
      </p:sp>
      <p:sp>
        <p:nvSpPr>
          <p:cNvPr id="5" name="正方形/長方形 4"/>
          <p:cNvSpPr/>
          <p:nvPr/>
        </p:nvSpPr>
        <p:spPr>
          <a:xfrm>
            <a:off x="964490" y="3946151"/>
            <a:ext cx="7937514" cy="51758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ja-JP" sz="2400" dirty="0"/>
              <a:t>$ </a:t>
            </a:r>
            <a:r>
              <a:rPr lang="en-US" altLang="ja-JP" sz="2400" b="1" dirty="0"/>
              <a:t>git clone git://</a:t>
            </a:r>
            <a:r>
              <a:rPr lang="en-US" altLang="ja-JP" sz="2400" b="1" dirty="0" smtClean="0"/>
              <a:t>git.yoctoproject.org/meta-raspberrypi</a:t>
            </a:r>
            <a:endParaRPr lang="ja-JP" altLang="ja-JP" sz="2400" dirty="0" smtClean="0"/>
          </a:p>
        </p:txBody>
      </p:sp>
      <p:sp>
        <p:nvSpPr>
          <p:cNvPr id="6" name="正方形/長方形 5"/>
          <p:cNvSpPr/>
          <p:nvPr/>
        </p:nvSpPr>
        <p:spPr>
          <a:xfrm>
            <a:off x="964489" y="5285594"/>
            <a:ext cx="8072006" cy="51758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r>
              <a:rPr lang="en-US" altLang="ja-JP" sz="2400" dirty="0"/>
              <a:t>$</a:t>
            </a:r>
            <a:r>
              <a:rPr lang="en-US" altLang="ja-JP" sz="2400" b="1" dirty="0"/>
              <a:t> git clone https://</a:t>
            </a:r>
            <a:r>
              <a:rPr lang="en-US" altLang="ja-JP" sz="2400" b="1" dirty="0" smtClean="0"/>
              <a:t>bitbucket.org/cogentembedded/meta-jta.git</a:t>
            </a:r>
            <a:endParaRPr lang="ja-JP" altLang="ja-JP" sz="2400" dirty="0"/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1B91-F214-4AE8-A6F5-F7E1EDC1D130}" type="slidenum">
              <a:rPr kumimoji="1" lang="ja-JP" altLang="en-US" smtClean="0"/>
              <a:pPr/>
              <a:t>8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61019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sz="3600" dirty="0"/>
              <a:t>How to Customize </a:t>
            </a:r>
            <a:r>
              <a:rPr lang="en-US" altLang="ja-JP" sz="3600" dirty="0" smtClean="0"/>
              <a:t>?(</a:t>
            </a:r>
            <a:r>
              <a:rPr lang="en-US" altLang="ja-JP" sz="3600" dirty="0"/>
              <a:t>Raspberry pi  </a:t>
            </a:r>
            <a:r>
              <a:rPr lang="en-US" altLang="ja-JP" sz="3600" dirty="0" smtClean="0"/>
              <a:t>2)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Make </a:t>
            </a:r>
            <a:r>
              <a:rPr lang="en-US" altLang="ja-JP" dirty="0"/>
              <a:t>the </a:t>
            </a:r>
            <a:r>
              <a:rPr lang="en-US" altLang="ja-JP" dirty="0" smtClean="0"/>
              <a:t>SDK </a:t>
            </a:r>
            <a:r>
              <a:rPr lang="en-US" altLang="ja-JP" dirty="0"/>
              <a:t>(Cont’d)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Configure the </a:t>
            </a:r>
            <a:r>
              <a:rPr lang="en-US" altLang="ja-JP" dirty="0"/>
              <a:t>environment to build</a:t>
            </a:r>
            <a:endParaRPr lang="en-US" altLang="ja-JP" dirty="0" smtClean="0"/>
          </a:p>
          <a:p>
            <a:pPr lvl="2"/>
            <a:r>
              <a:rPr lang="en-US" altLang="ja-JP" dirty="0" smtClean="0"/>
              <a:t>Execute “</a:t>
            </a:r>
            <a:r>
              <a:rPr lang="en-US" altLang="ja-JP" b="1" dirty="0" err="1" smtClean="0"/>
              <a:t>oe</a:t>
            </a:r>
            <a:r>
              <a:rPr lang="en-US" altLang="ja-JP" b="1" dirty="0" smtClean="0"/>
              <a:t>-</a:t>
            </a:r>
            <a:r>
              <a:rPr lang="en-US" altLang="ja-JP" b="1" dirty="0" err="1" smtClean="0"/>
              <a:t>init</a:t>
            </a:r>
            <a:r>
              <a:rPr lang="en-US" altLang="ja-JP" b="1" dirty="0" smtClean="0"/>
              <a:t>-build-</a:t>
            </a:r>
            <a:r>
              <a:rPr lang="en-US" altLang="ja-JP" b="1" dirty="0" err="1" smtClean="0"/>
              <a:t>env</a:t>
            </a:r>
            <a:r>
              <a:rPr lang="en-US" altLang="ja-JP" b="1" dirty="0" smtClean="0"/>
              <a:t>” </a:t>
            </a:r>
            <a:r>
              <a:rPr lang="en-US" altLang="ja-JP" dirty="0" smtClean="0"/>
              <a:t>script in Poky Directory </a:t>
            </a:r>
          </a:p>
          <a:p>
            <a:pPr lvl="2"/>
            <a:endParaRPr lang="en-US" altLang="ja-JP" dirty="0"/>
          </a:p>
          <a:p>
            <a:pPr lvl="2"/>
            <a:r>
              <a:rPr lang="en-US" altLang="ja-JP" dirty="0" smtClean="0"/>
              <a:t>then </a:t>
            </a:r>
            <a:r>
              <a:rPr lang="en-US" altLang="ja-JP" b="1" dirty="0" smtClean="0"/>
              <a:t>“build-raspi2”</a:t>
            </a:r>
            <a:r>
              <a:rPr lang="en-US" altLang="ja-JP" dirty="0" smtClean="0"/>
              <a:t> directory is created like this directory tree.</a:t>
            </a:r>
          </a:p>
          <a:p>
            <a:pPr marL="538163" lvl="2" indent="0">
              <a:buNone/>
            </a:pPr>
            <a:endParaRPr lang="en-US" altLang="ja-JP" dirty="0" smtClean="0"/>
          </a:p>
          <a:p>
            <a:pPr lvl="2"/>
            <a:endParaRPr lang="en-US" altLang="ja-JP" dirty="0"/>
          </a:p>
          <a:p>
            <a:pPr lvl="2"/>
            <a:endParaRPr lang="en-US" altLang="ja-JP" dirty="0" smtClean="0"/>
          </a:p>
          <a:p>
            <a:pPr lvl="3"/>
            <a:r>
              <a:rPr lang="en-US" altLang="ja-JP" dirty="0" smtClean="0"/>
              <a:t>“build-raspi2” includes a </a:t>
            </a:r>
            <a:r>
              <a:rPr lang="en-US" altLang="ja-JP" dirty="0" err="1" smtClean="0"/>
              <a:t>conf</a:t>
            </a:r>
            <a:r>
              <a:rPr lang="en-US" altLang="ja-JP" dirty="0" smtClean="0"/>
              <a:t> directory</a:t>
            </a:r>
          </a:p>
          <a:p>
            <a:pPr lvl="3"/>
            <a:r>
              <a:rPr kumimoji="1" lang="en-US" altLang="ja-JP" dirty="0" smtClean="0"/>
              <a:t>There are “</a:t>
            </a:r>
            <a:r>
              <a:rPr lang="en-US" altLang="ja-JP" dirty="0" err="1" smtClean="0"/>
              <a:t>bblayers.conf</a:t>
            </a:r>
            <a:r>
              <a:rPr kumimoji="1" lang="en-US" altLang="ja-JP" dirty="0" smtClean="0"/>
              <a:t>”</a:t>
            </a:r>
            <a:r>
              <a:rPr lang="en-US" altLang="ja-JP" dirty="0" smtClean="0"/>
              <a:t> and </a:t>
            </a:r>
            <a:r>
              <a:rPr kumimoji="1" lang="en-US" altLang="ja-JP" dirty="0" smtClean="0"/>
              <a:t>“</a:t>
            </a:r>
            <a:r>
              <a:rPr lang="en-US" altLang="ja-JP" dirty="0" err="1" smtClean="0"/>
              <a:t>local.conf</a:t>
            </a:r>
            <a:r>
              <a:rPr lang="en-US" altLang="ja-JP" dirty="0" smtClean="0"/>
              <a:t>”  in the </a:t>
            </a:r>
            <a:r>
              <a:rPr lang="en-US" altLang="ja-JP" dirty="0" err="1" smtClean="0"/>
              <a:t>conf</a:t>
            </a:r>
            <a:r>
              <a:rPr lang="en-US" altLang="ja-JP" dirty="0" smtClean="0"/>
              <a:t> directory</a:t>
            </a:r>
            <a:endParaRPr kumimoji="1" lang="en-US" altLang="ja-JP" dirty="0"/>
          </a:p>
          <a:p>
            <a:pPr lvl="2"/>
            <a:endParaRPr lang="en-US" altLang="ja-JP" dirty="0" smtClean="0"/>
          </a:p>
          <a:p>
            <a:pPr lvl="2"/>
            <a:endParaRPr lang="en-US" altLang="ja-JP" dirty="0" smtClean="0"/>
          </a:p>
          <a:p>
            <a:pPr lvl="2"/>
            <a:endParaRPr lang="en-US" altLang="ja-JP" dirty="0"/>
          </a:p>
          <a:p>
            <a:pPr lvl="2"/>
            <a:endParaRPr lang="en-US" altLang="ja-JP" dirty="0" smtClean="0"/>
          </a:p>
        </p:txBody>
      </p:sp>
      <p:sp>
        <p:nvSpPr>
          <p:cNvPr id="4" name="正方形/長方形 3"/>
          <p:cNvSpPr/>
          <p:nvPr/>
        </p:nvSpPr>
        <p:spPr>
          <a:xfrm>
            <a:off x="964489" y="2378167"/>
            <a:ext cx="7937515" cy="51758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ja-JP" sz="2400" b="1" dirty="0" smtClean="0"/>
              <a:t>poky$ </a:t>
            </a:r>
            <a:r>
              <a:rPr lang="en-US" altLang="ja-JP" sz="2400" b="1" dirty="0"/>
              <a:t>source oe-init-build-env </a:t>
            </a:r>
            <a:r>
              <a:rPr lang="en-US" altLang="ja-JP" sz="2400" b="1" dirty="0" smtClean="0"/>
              <a:t>build-raspi2</a:t>
            </a:r>
            <a:endParaRPr lang="ja-JP" altLang="ja-JP" sz="2400" b="1" dirty="0" smtClean="0"/>
          </a:p>
        </p:txBody>
      </p:sp>
      <p:sp>
        <p:nvSpPr>
          <p:cNvPr id="5" name="正方形/長方形 4"/>
          <p:cNvSpPr/>
          <p:nvPr/>
        </p:nvSpPr>
        <p:spPr>
          <a:xfrm>
            <a:off x="964489" y="3309732"/>
            <a:ext cx="7937514" cy="13361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2">
              <a:lnSpc>
                <a:spcPts val="2400"/>
              </a:lnSpc>
            </a:pPr>
            <a:r>
              <a:rPr lang="en-US" altLang="ja-JP" sz="2000" b="1" dirty="0" smtClean="0"/>
              <a:t>build-raspi2</a:t>
            </a:r>
            <a:r>
              <a:rPr lang="en-US" altLang="ja-JP" sz="2000" b="1" dirty="0"/>
              <a:t>$</a:t>
            </a:r>
            <a:r>
              <a:rPr lang="en-US" altLang="ja-JP" sz="2000" b="1" dirty="0" smtClean="0"/>
              <a:t>tree </a:t>
            </a:r>
          </a:p>
          <a:p>
            <a:pPr marL="0" lvl="2">
              <a:lnSpc>
                <a:spcPts val="2400"/>
              </a:lnSpc>
            </a:pPr>
            <a:r>
              <a:rPr lang="ja-JP" altLang="en-US" sz="2000" dirty="0" smtClean="0"/>
              <a:t>┗ </a:t>
            </a:r>
            <a:r>
              <a:rPr lang="en-US" altLang="ja-JP" sz="2000" dirty="0" smtClean="0"/>
              <a:t>conf</a:t>
            </a:r>
          </a:p>
          <a:p>
            <a:pPr marL="0" lvl="2">
              <a:lnSpc>
                <a:spcPts val="2400"/>
              </a:lnSpc>
            </a:pPr>
            <a:r>
              <a:rPr lang="ja-JP" altLang="en-US" sz="2000" dirty="0" smtClean="0"/>
              <a:t>　</a:t>
            </a:r>
            <a:r>
              <a:rPr lang="ja-JP" altLang="en-US" sz="2000" dirty="0"/>
              <a:t>　</a:t>
            </a:r>
            <a:r>
              <a:rPr lang="ja-JP" altLang="en-US" sz="2000" dirty="0" smtClean="0"/>
              <a:t>　　┣ </a:t>
            </a:r>
            <a:r>
              <a:rPr lang="ja-JP" altLang="en-US" sz="2000" dirty="0"/>
              <a:t>━ </a:t>
            </a:r>
            <a:r>
              <a:rPr lang="en-US" altLang="ja-JP" sz="2000" dirty="0"/>
              <a:t>bblayers.conf</a:t>
            </a:r>
            <a:endParaRPr lang="en-US" altLang="ja-JP" sz="2000" dirty="0" smtClean="0"/>
          </a:p>
          <a:p>
            <a:pPr marL="0" lvl="2">
              <a:lnSpc>
                <a:spcPts val="2400"/>
              </a:lnSpc>
            </a:pPr>
            <a:r>
              <a:rPr lang="ja-JP" altLang="en-US" sz="2000" dirty="0" smtClean="0"/>
              <a:t>　　　　┗ ━ </a:t>
            </a:r>
            <a:r>
              <a:rPr lang="en-US" altLang="ja-JP" sz="2000" dirty="0" err="1" smtClean="0"/>
              <a:t>local.conf</a:t>
            </a:r>
            <a:endParaRPr lang="en-US" altLang="ja-JP" sz="2000" dirty="0" smtClean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1B91-F214-4AE8-A6F5-F7E1EDC1D130}" type="slidenum">
              <a:rPr kumimoji="1" lang="ja-JP" altLang="en-US" smtClean="0"/>
              <a:pPr/>
              <a:t>9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05694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5_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7117</TotalTime>
  <Words>3689</Words>
  <Application>Microsoft Office PowerPoint</Application>
  <PresentationFormat>画面に合わせる (4:3)</PresentationFormat>
  <Paragraphs>1081</Paragraphs>
  <Slides>50</Slides>
  <Notes>49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50</vt:i4>
      </vt:variant>
    </vt:vector>
  </HeadingPairs>
  <TitlesOfParts>
    <vt:vector size="56" baseType="lpstr">
      <vt:lpstr>Gungsuh</vt:lpstr>
      <vt:lpstr>ＭＳ Ｐゴシック</vt:lpstr>
      <vt:lpstr>Arial</vt:lpstr>
      <vt:lpstr>Calibri</vt:lpstr>
      <vt:lpstr>MV Boli</vt:lpstr>
      <vt:lpstr>15_E</vt:lpstr>
      <vt:lpstr>How to customize LTSI Test Project with LTP</vt:lpstr>
      <vt:lpstr>Outline</vt:lpstr>
      <vt:lpstr>What is LTSI Test Project?</vt:lpstr>
      <vt:lpstr>LTSI  Test  Environment(Overview)</vt:lpstr>
      <vt:lpstr>LTSI  Test  Environment(Flow)</vt:lpstr>
      <vt:lpstr>How to Customize ?(New Target)</vt:lpstr>
      <vt:lpstr>How to Customize ?(Raspberry pi  2)</vt:lpstr>
      <vt:lpstr>How to Customize ?(Raspberry pi  2)</vt:lpstr>
      <vt:lpstr>How to Customize ?(Raspberry pi  2)</vt:lpstr>
      <vt:lpstr>How to Customize ?(Raspberry pi  2)</vt:lpstr>
      <vt:lpstr>How to Customize ?(Raspberry pi  2)</vt:lpstr>
      <vt:lpstr>How to Customize ?(Raspberry pi  2)</vt:lpstr>
      <vt:lpstr>How to Customize ?(Raspberry pi  2)</vt:lpstr>
      <vt:lpstr>How to Customize ?(Raspberry pi  2)</vt:lpstr>
      <vt:lpstr>How to Customize ?(Raspberry pi  2)</vt:lpstr>
      <vt:lpstr>How to Customize ?(Raspberry pi  2)</vt:lpstr>
      <vt:lpstr>How to Customize ?(Raspberry pi  2)</vt:lpstr>
      <vt:lpstr>How to Customize ?(Raspberry pi  2)</vt:lpstr>
      <vt:lpstr>How to Customize ?(Raspberry pi  2)</vt:lpstr>
      <vt:lpstr>How to Customize ?(Raspberry pi  2)</vt:lpstr>
      <vt:lpstr>How to Customize ?(Raspberry pi  2)</vt:lpstr>
      <vt:lpstr>How to Customize ?(Raspberry pi  2)</vt:lpstr>
      <vt:lpstr>How to Customize ?(Raspberry pi  2)</vt:lpstr>
      <vt:lpstr>How to Customize ?(New Test Suite)</vt:lpstr>
      <vt:lpstr>How to Customize ?(New Test Suite)</vt:lpstr>
      <vt:lpstr>How to Customize ?(Linux Test Project)</vt:lpstr>
      <vt:lpstr>How to Customize ?(Linux Test Project)</vt:lpstr>
      <vt:lpstr>How to Customize ?(Linux Test Project)</vt:lpstr>
      <vt:lpstr>How to Customize ?(New Test Suite)</vt:lpstr>
      <vt:lpstr>How to Customize ?(Linux Test Project)</vt:lpstr>
      <vt:lpstr>How to Customize ?(New Test Suite)</vt:lpstr>
      <vt:lpstr>How to Customize ?(Linux Test Project)</vt:lpstr>
      <vt:lpstr>How to Customize ?(Linux Test Project)</vt:lpstr>
      <vt:lpstr>How to Customize ?(Linux Test Project)</vt:lpstr>
      <vt:lpstr>How to Customize ?(Linux Test Project)</vt:lpstr>
      <vt:lpstr>Run new LTP on Raspberry Pi2</vt:lpstr>
      <vt:lpstr>Run new LTP on Raspberry Pi2 (Cont’d)</vt:lpstr>
      <vt:lpstr>Run new LTP on Raspberry Pi2 (Cont’d)</vt:lpstr>
      <vt:lpstr> Run new LTP on Raspberry Pi2 (Cont’d)</vt:lpstr>
      <vt:lpstr>Run new LTP on Raspberry Pi2 (Cont’d)</vt:lpstr>
      <vt:lpstr>Comparison result of running LTP</vt:lpstr>
      <vt:lpstr>Result summary</vt:lpstr>
      <vt:lpstr>Checking about TWARN/TFAIL</vt:lpstr>
      <vt:lpstr>Checking about TBROK</vt:lpstr>
      <vt:lpstr>Checking about TCONF</vt:lpstr>
      <vt:lpstr>The details of test case</vt:lpstr>
      <vt:lpstr>Next step</vt:lpstr>
      <vt:lpstr>Conclusion</vt:lpstr>
      <vt:lpstr>Reference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kengo ibe</dc:creator>
  <cp:lastModifiedBy>kengo ibe</cp:lastModifiedBy>
  <cp:revision>1027</cp:revision>
  <dcterms:created xsi:type="dcterms:W3CDTF">2015-09-14T01:58:36Z</dcterms:created>
  <dcterms:modified xsi:type="dcterms:W3CDTF">2015-12-02T01:31:20Z</dcterms:modified>
</cp:coreProperties>
</file>